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450" r:id="rId2"/>
    <p:sldId id="451" r:id="rId3"/>
    <p:sldId id="467" r:id="rId4"/>
    <p:sldId id="468" r:id="rId5"/>
    <p:sldId id="452" r:id="rId6"/>
    <p:sldId id="453" r:id="rId7"/>
    <p:sldId id="454" r:id="rId8"/>
    <p:sldId id="466" r:id="rId9"/>
    <p:sldId id="455" r:id="rId10"/>
    <p:sldId id="457" r:id="rId11"/>
    <p:sldId id="470" r:id="rId12"/>
    <p:sldId id="458" r:id="rId13"/>
    <p:sldId id="459" r:id="rId14"/>
    <p:sldId id="460" r:id="rId15"/>
    <p:sldId id="461" r:id="rId16"/>
    <p:sldId id="469" r:id="rId17"/>
    <p:sldId id="462" r:id="rId18"/>
    <p:sldId id="46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3614E1-DE6C-40F9-9328-862318422A6B}"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tr-TR"/>
        </a:p>
      </dgm:t>
    </dgm:pt>
    <dgm:pt modelId="{E1764B38-D4E4-4240-B998-70C3DA44893C}">
      <dgm:prSet>
        <dgm:style>
          <a:lnRef idx="3">
            <a:schemeClr val="lt1"/>
          </a:lnRef>
          <a:fillRef idx="1">
            <a:schemeClr val="accent5"/>
          </a:fillRef>
          <a:effectRef idx="1">
            <a:schemeClr val="accent5"/>
          </a:effectRef>
          <a:fontRef idx="minor">
            <a:schemeClr val="lt1"/>
          </a:fontRef>
        </dgm:style>
      </dgm:prSet>
      <dgm:spPr/>
      <dgm:t>
        <a:bodyPr/>
        <a:lstStyle/>
        <a:p>
          <a:pPr rtl="0"/>
          <a:r>
            <a:rPr lang="tr-TR" dirty="0" smtClean="0"/>
            <a:t>Çalışma ortamlarımızın güvenliği, öğrencilerimizin de güvenliğidir!..........</a:t>
          </a:r>
          <a:endParaRPr lang="tr-TR" dirty="0"/>
        </a:p>
      </dgm:t>
    </dgm:pt>
    <dgm:pt modelId="{F3753751-6FEB-4439-9604-B7F1F712572D}" type="parTrans" cxnId="{613EA7FF-67D3-4014-A388-FEDC08CCD07B}">
      <dgm:prSet/>
      <dgm:spPr/>
      <dgm:t>
        <a:bodyPr/>
        <a:lstStyle/>
        <a:p>
          <a:endParaRPr lang="tr-TR"/>
        </a:p>
      </dgm:t>
    </dgm:pt>
    <dgm:pt modelId="{51D6F8C8-3151-45FE-B609-01D339FC92A0}" type="sibTrans" cxnId="{613EA7FF-67D3-4014-A388-FEDC08CCD07B}">
      <dgm:prSet/>
      <dgm:spPr/>
      <dgm:t>
        <a:bodyPr/>
        <a:lstStyle/>
        <a:p>
          <a:endParaRPr lang="tr-TR"/>
        </a:p>
      </dgm:t>
    </dgm:pt>
    <dgm:pt modelId="{F4D2880C-8597-4BEB-8F98-4CAFD39FC402}" type="pres">
      <dgm:prSet presAssocID="{F33614E1-DE6C-40F9-9328-862318422A6B}" presName="linear" presStyleCnt="0">
        <dgm:presLayoutVars>
          <dgm:animLvl val="lvl"/>
          <dgm:resizeHandles val="exact"/>
        </dgm:presLayoutVars>
      </dgm:prSet>
      <dgm:spPr/>
      <dgm:t>
        <a:bodyPr/>
        <a:lstStyle/>
        <a:p>
          <a:endParaRPr lang="tr-TR"/>
        </a:p>
      </dgm:t>
    </dgm:pt>
    <dgm:pt modelId="{1378F26C-5178-4BF7-8D5F-DA8152C96BA6}" type="pres">
      <dgm:prSet presAssocID="{E1764B38-D4E4-4240-B998-70C3DA44893C}" presName="parentText" presStyleLbl="node1" presStyleIdx="0" presStyleCnt="1">
        <dgm:presLayoutVars>
          <dgm:chMax val="0"/>
          <dgm:bulletEnabled val="1"/>
        </dgm:presLayoutVars>
      </dgm:prSet>
      <dgm:spPr/>
      <dgm:t>
        <a:bodyPr/>
        <a:lstStyle/>
        <a:p>
          <a:endParaRPr lang="tr-TR"/>
        </a:p>
      </dgm:t>
    </dgm:pt>
  </dgm:ptLst>
  <dgm:cxnLst>
    <dgm:cxn modelId="{C78843B2-5001-460C-9775-6EC19818A41B}" type="presOf" srcId="{E1764B38-D4E4-4240-B998-70C3DA44893C}" destId="{1378F26C-5178-4BF7-8D5F-DA8152C96BA6}" srcOrd="0" destOrd="0" presId="urn:microsoft.com/office/officeart/2005/8/layout/vList2"/>
    <dgm:cxn modelId="{613EA7FF-67D3-4014-A388-FEDC08CCD07B}" srcId="{F33614E1-DE6C-40F9-9328-862318422A6B}" destId="{E1764B38-D4E4-4240-B998-70C3DA44893C}" srcOrd="0" destOrd="0" parTransId="{F3753751-6FEB-4439-9604-B7F1F712572D}" sibTransId="{51D6F8C8-3151-45FE-B609-01D339FC92A0}"/>
    <dgm:cxn modelId="{FADA3C4E-3CCA-4588-AA2B-635E4E9A3CFE}" type="presOf" srcId="{F33614E1-DE6C-40F9-9328-862318422A6B}" destId="{F4D2880C-8597-4BEB-8F98-4CAFD39FC402}" srcOrd="0" destOrd="0" presId="urn:microsoft.com/office/officeart/2005/8/layout/vList2"/>
    <dgm:cxn modelId="{875C2E25-EA50-479A-A237-2BE4A2CCD7EF}" type="presParOf" srcId="{F4D2880C-8597-4BEB-8F98-4CAFD39FC402}" destId="{1378F26C-5178-4BF7-8D5F-DA8152C96BA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8F26C-5178-4BF7-8D5F-DA8152C96BA6}">
      <dsp:nvSpPr>
        <dsp:cNvPr id="0" name=""/>
        <dsp:cNvSpPr/>
      </dsp:nvSpPr>
      <dsp:spPr>
        <a:xfrm>
          <a:off x="0" y="437781"/>
          <a:ext cx="8229600" cy="3650400"/>
        </a:xfrm>
        <a:prstGeom prst="roundRect">
          <a:avLst/>
        </a:prstGeom>
        <a:solidFill>
          <a:schemeClr val="accent5"/>
        </a:solidFill>
        <a:ln w="38100" cap="flat" cmpd="sng" algn="ctr">
          <a:solidFill>
            <a:schemeClr val="lt1"/>
          </a:solidFill>
          <a:prstDash val="solid"/>
        </a:ln>
        <a:effectLst>
          <a:outerShdw blurRad="50800" dist="38100" dir="5400000" rotWithShape="0">
            <a:srgbClr val="000000">
              <a:alpha val="43137"/>
            </a:srgbClr>
          </a:outerShdw>
        </a:effectLst>
        <a:sp3d extrusionH="50600"/>
      </dsp:spPr>
      <dsp:style>
        <a:lnRef idx="3">
          <a:schemeClr val="lt1"/>
        </a:lnRef>
        <a:fillRef idx="1">
          <a:schemeClr val="accent5"/>
        </a:fillRef>
        <a:effectRef idx="1">
          <a:schemeClr val="accent5"/>
        </a:effectRef>
        <a:fontRef idx="minor">
          <a:schemeClr val="lt1"/>
        </a:fontRef>
      </dsp:style>
      <dsp:txBody>
        <a:bodyPr spcFirstLastPara="0" vert="horz" wrap="square" lIns="198120" tIns="198120" rIns="198120" bIns="198120" numCol="1" spcCol="1270" anchor="ctr" anchorCtr="0">
          <a:noAutofit/>
        </a:bodyPr>
        <a:lstStyle/>
        <a:p>
          <a:pPr lvl="0" algn="l" defTabSz="2311400" rtl="0">
            <a:lnSpc>
              <a:spcPct val="90000"/>
            </a:lnSpc>
            <a:spcBef>
              <a:spcPct val="0"/>
            </a:spcBef>
            <a:spcAft>
              <a:spcPct val="35000"/>
            </a:spcAft>
          </a:pPr>
          <a:r>
            <a:rPr lang="tr-TR" sz="5200" kern="1200" dirty="0" smtClean="0"/>
            <a:t>Çalışma ortamlarımızın güvenliği, öğrencilerimizin de güvenliğidir!..........</a:t>
          </a:r>
          <a:endParaRPr lang="tr-TR" sz="5200" kern="1200" dirty="0"/>
        </a:p>
      </dsp:txBody>
      <dsp:txXfrm>
        <a:off x="178198" y="615979"/>
        <a:ext cx="7873204" cy="32940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13D29E-B3B0-485C-BE7C-2F222C44CA80}" type="datetimeFigureOut">
              <a:rPr lang="tr-TR" smtClean="0"/>
              <a:pPr/>
              <a:t>29.12.2014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24EB0F-C712-4848-8F8D-77AAC0642E21}" type="slidenum">
              <a:rPr lang="tr-TR" smtClean="0"/>
              <a:pPr/>
              <a:t>‹#›</a:t>
            </a:fld>
            <a:endParaRPr lang="tr-TR"/>
          </a:p>
        </p:txBody>
      </p:sp>
    </p:spTree>
    <p:extLst>
      <p:ext uri="{BB962C8B-B14F-4D97-AF65-F5344CB8AC3E}">
        <p14:creationId xmlns:p14="http://schemas.microsoft.com/office/powerpoint/2010/main" val="33405876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84974-1259-4157-B805-361777CEA2E2}" type="datetimeFigureOut">
              <a:rPr lang="tr-TR" smtClean="0"/>
              <a:pPr/>
              <a:t>29.12.2014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E3308-5914-4DA8-8B0D-1D662B26C8CB}" type="slidenum">
              <a:rPr lang="tr-TR" smtClean="0"/>
              <a:pPr/>
              <a:t>‹#›</a:t>
            </a:fld>
            <a:endParaRPr lang="tr-TR"/>
          </a:p>
        </p:txBody>
      </p:sp>
    </p:spTree>
    <p:extLst>
      <p:ext uri="{BB962C8B-B14F-4D97-AF65-F5344CB8AC3E}">
        <p14:creationId xmlns:p14="http://schemas.microsoft.com/office/powerpoint/2010/main" val="9036126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A2EDB42A-90B0-4862-AF96-7C40C8246434}" type="datetime1">
              <a:rPr lang="tr-TR" smtClean="0"/>
              <a:pPr/>
              <a:t>29.12.2014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A3C3FF4-D86C-41C0-936B-20AAB09714EF}" type="datetime1">
              <a:rPr lang="tr-TR" smtClean="0"/>
              <a:pPr/>
              <a:t>29.12.2014</a:t>
            </a:fld>
            <a:endParaRPr lang="tr-TR"/>
          </a:p>
        </p:txBody>
      </p:sp>
      <p:sp>
        <p:nvSpPr>
          <p:cNvPr id="5" name="4 Altbilgi Yer Tutucusu"/>
          <p:cNvSpPr>
            <a:spLocks noGrp="1"/>
          </p:cNvSpPr>
          <p:nvPr>
            <p:ph type="ftr" sz="quarter" idx="11"/>
          </p:nvPr>
        </p:nvSpPr>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5D343A2-E895-4FE1-AC49-0BB51A1F7000}" type="datetime1">
              <a:rPr lang="tr-TR" smtClean="0"/>
              <a:pPr/>
              <a:t>29.12.2014</a:t>
            </a:fld>
            <a:endParaRPr lang="tr-TR"/>
          </a:p>
        </p:txBody>
      </p:sp>
      <p:sp>
        <p:nvSpPr>
          <p:cNvPr id="5" name="4 Altbilgi Yer Tutucusu"/>
          <p:cNvSpPr>
            <a:spLocks noGrp="1"/>
          </p:cNvSpPr>
          <p:nvPr>
            <p:ph type="ftr" sz="quarter" idx="11"/>
          </p:nvPr>
        </p:nvSpPr>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5711B8D-CCD5-4521-8BE9-867F4B64B3E9}" type="datetime1">
              <a:rPr lang="tr-TR" smtClean="0"/>
              <a:pPr/>
              <a:t>29.12.2014</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r>
              <a:rPr lang="tr-TR" smtClean="0"/>
              <a:t>Bu sunum Elazığ İl Milli Eğitim Müdürlüğü adına hazırlanmıştır.Hiçbir şekilde ticari amaç için kullanılamaz.    (Süleyman ABA - C Sınıfı İSG Uzmanı)</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27CCA122-7298-43DA-9F14-CD29E003611F}" type="datetime1">
              <a:rPr lang="tr-TR" smtClean="0"/>
              <a:pPr/>
              <a:t>29.12.2014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70E30F3-C4C9-4631-837D-0628A15EB949}" type="datetime1">
              <a:rPr lang="tr-TR" smtClean="0"/>
              <a:pPr/>
              <a:t>29.12.2014</a:t>
            </a:fld>
            <a:endParaRPr lang="tr-TR"/>
          </a:p>
        </p:txBody>
      </p:sp>
      <p:sp>
        <p:nvSpPr>
          <p:cNvPr id="6" name="5 Altbilgi Yer Tutucusu"/>
          <p:cNvSpPr>
            <a:spLocks noGrp="1"/>
          </p:cNvSpPr>
          <p:nvPr>
            <p:ph type="ftr" sz="quarter" idx="11"/>
          </p:nvPr>
        </p:nvSpPr>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1ABADA38-4B0B-4452-AAF4-6C34C35B94E0}" type="datetime1">
              <a:rPr lang="tr-TR" smtClean="0"/>
              <a:pPr/>
              <a:t>29.12.2014</a:t>
            </a:fld>
            <a:endParaRPr lang="tr-TR"/>
          </a:p>
        </p:txBody>
      </p:sp>
      <p:sp>
        <p:nvSpPr>
          <p:cNvPr id="8" name="7 Altbilgi Yer Tutucusu"/>
          <p:cNvSpPr>
            <a:spLocks noGrp="1"/>
          </p:cNvSpPr>
          <p:nvPr>
            <p:ph type="ftr" sz="quarter" idx="11"/>
          </p:nvPr>
        </p:nvSpPr>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4D0B0CB-1F60-4BE8-A1F3-AF2068125CD5}" type="datetime1">
              <a:rPr lang="tr-TR" smtClean="0"/>
              <a:pPr/>
              <a:t>29.12.2014</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r>
              <a:rPr lang="tr-TR" smtClean="0"/>
              <a:t>Bu sunum Elazığ İl Milli Eğitim Müdürlüğü adına hazırlanmıştır.Hiçbir şekilde ticari amaç için kullanılamaz.    (Süleyman ABA - C Sınıfı İSG Uzmanı)</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C66DD53-B208-4383-BA9B-62F3EB271BB5}" type="datetime1">
              <a:rPr lang="tr-TR" smtClean="0"/>
              <a:pPr/>
              <a:t>29.12.2014</a:t>
            </a:fld>
            <a:endParaRPr lang="tr-TR"/>
          </a:p>
        </p:txBody>
      </p:sp>
      <p:sp>
        <p:nvSpPr>
          <p:cNvPr id="3" name="2 Altbilgi Yer Tutucusu"/>
          <p:cNvSpPr>
            <a:spLocks noGrp="1"/>
          </p:cNvSpPr>
          <p:nvPr>
            <p:ph type="ftr" sz="quarter" idx="11"/>
          </p:nvPr>
        </p:nvSpPr>
        <p:spPr/>
        <p:txBody>
          <a:bodyPr/>
          <a:lstStyle/>
          <a:p>
            <a:r>
              <a:rPr lang="tr-TR" smtClean="0"/>
              <a:t>Bu sunum Elazığ İl Milli Eğitim Müdürlüğü adına hazırlanmıştır.Hiçbir şekilde ticari amaç için kullanılamaz.    (Süleyman ABA - C Sınıfı İSG Uzmanı)</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025A9896-3FCB-4A11-8F86-C7CABCC422C7}" type="datetime1">
              <a:rPr lang="tr-TR" smtClean="0"/>
              <a:pPr/>
              <a:t>29.12.2014</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r>
              <a:rPr lang="tr-TR" smtClean="0"/>
              <a:t>Bu sunum Elazığ İl Milli Eğitim Müdürlüğü adına hazırlanmıştır.Hiçbir şekilde ticari amaç için kullanılamaz.    (Süleyman ABA - C Sınıfı İSG Uzmanı)</a:t>
            </a: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13D7E5FC-B271-4F01-AF18-8003201F29B9}" type="datetime1">
              <a:rPr lang="tr-TR" smtClean="0"/>
              <a:pPr/>
              <a:t>29.12.2014</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r>
              <a:rPr lang="tr-TR" smtClean="0"/>
              <a:t>Bu sunum Elazığ İl Milli Eğitim Müdürlüğü adına hazırlanmıştır.Hiçbir şekilde ticari amaç için kullanılamaz.    (Süleyman ABA - C Sınıfı İSG Uzmanı)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B9AC07-973E-4E19-90BA-0010DB2CD63F}" type="datetime1">
              <a:rPr lang="tr-TR" smtClean="0"/>
              <a:pPr/>
              <a:t>29.12.2014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Bu sunum Elazığ İl Milli Eğitim Müdürlüğü adına hazırlanmıştır.Hiçbir şekilde ticari amaç için kullanılamaz.    (Süleyman ABA - C Sınıfı İSG Uzmanı)</a:t>
            </a: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haberand.com/videogaleri/okul-insaatinda-bir-isci-oldu-v-6163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emurlar.net/arama/anahtar/default.aspx?Search=Bolaman%20&#304;lkokulu"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www.memurlar.net/arama/anahtar/default.aspx?Search=Mertcan%20Karala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1997"/>
            <a:ext cx="8229600" cy="966738"/>
          </a:xfrm>
        </p:spPr>
        <p:style>
          <a:lnRef idx="0">
            <a:schemeClr val="accent1"/>
          </a:lnRef>
          <a:fillRef idx="3">
            <a:schemeClr val="accent1"/>
          </a:fillRef>
          <a:effectRef idx="3">
            <a:schemeClr val="accent1"/>
          </a:effectRef>
          <a:fontRef idx="minor">
            <a:schemeClr val="lt1"/>
          </a:fontRef>
        </p:style>
        <p:txBody>
          <a:bodyPr>
            <a:noAutofit/>
          </a:bodyPr>
          <a:lstStyle/>
          <a:p>
            <a:r>
              <a:rPr lang="tr-TR" sz="2400" b="1" dirty="0" smtClean="0">
                <a:latin typeface="Comic Sans MS" panose="030F0702030302020204" pitchFamily="66" charset="0"/>
              </a:rPr>
              <a:t/>
            </a:r>
            <a:br>
              <a:rPr lang="tr-TR" sz="2400" b="1" dirty="0" smtClean="0">
                <a:latin typeface="Comic Sans MS" panose="030F0702030302020204" pitchFamily="66" charset="0"/>
              </a:rPr>
            </a:br>
            <a:r>
              <a:rPr lang="tr-TR" sz="2400" b="1" dirty="0" smtClean="0">
                <a:solidFill>
                  <a:schemeClr val="accent2">
                    <a:lumMod val="75000"/>
                  </a:schemeClr>
                </a:solidFill>
                <a:latin typeface="Comic Sans MS" panose="030F0702030302020204" pitchFamily="66" charset="0"/>
              </a:rPr>
              <a:t>OKUL ORTAMLARINDA YAŞANAN KAZALAR</a:t>
            </a:r>
            <a:br>
              <a:rPr lang="tr-TR" sz="2400" b="1" dirty="0" smtClean="0">
                <a:solidFill>
                  <a:schemeClr val="accent2">
                    <a:lumMod val="75000"/>
                  </a:schemeClr>
                </a:solidFill>
                <a:latin typeface="Comic Sans MS" panose="030F0702030302020204" pitchFamily="66" charset="0"/>
              </a:rPr>
            </a:br>
            <a:endParaRPr lang="tr-TR" sz="2400" b="1" dirty="0">
              <a:solidFill>
                <a:schemeClr val="accent2">
                  <a:lumMod val="75000"/>
                </a:schemeClr>
              </a:solidFill>
              <a:latin typeface="Comic Sans MS" panose="030F0702030302020204" pitchFamily="66" charset="0"/>
            </a:endParaRPr>
          </a:p>
        </p:txBody>
      </p:sp>
      <p:pic>
        <p:nvPicPr>
          <p:cNvPr id="4" name="Picture 2" descr="C:\Documents and Settings\MyPc\Desktop\54472.jpg"/>
          <p:cNvPicPr>
            <a:picLocks noGrp="1" noChangeAspect="1" noChangeArrowheads="1"/>
          </p:cNvPicPr>
          <p:nvPr>
            <p:ph idx="1"/>
          </p:nvPr>
        </p:nvPicPr>
        <p:blipFill>
          <a:blip r:embed="rId2" cstate="print"/>
          <a:srcRect/>
          <a:stretch>
            <a:fillRect/>
          </a:stretch>
        </p:blipFill>
        <p:spPr bwMode="auto">
          <a:xfrm>
            <a:off x="395537" y="1268760"/>
            <a:ext cx="3753780" cy="2232248"/>
          </a:xfrm>
          <a:prstGeom prst="rect">
            <a:avLst/>
          </a:prstGeom>
          <a:noFill/>
        </p:spPr>
      </p:pic>
      <p:pic>
        <p:nvPicPr>
          <p:cNvPr id="5" name="Picture 2" descr="C:\Documents and Settings\MyPc\Desktop\isg kaza haberleri\977432.jpg"/>
          <p:cNvPicPr>
            <a:picLocks noChangeAspect="1" noChangeArrowheads="1"/>
          </p:cNvPicPr>
          <p:nvPr/>
        </p:nvPicPr>
        <p:blipFill>
          <a:blip r:embed="rId3" cstate="print"/>
          <a:srcRect/>
          <a:stretch>
            <a:fillRect/>
          </a:stretch>
        </p:blipFill>
        <p:spPr bwMode="auto">
          <a:xfrm>
            <a:off x="6506851" y="1244587"/>
            <a:ext cx="2232248" cy="2852317"/>
          </a:xfrm>
          <a:prstGeom prst="rect">
            <a:avLst/>
          </a:prstGeom>
          <a:noFill/>
        </p:spPr>
      </p:pic>
      <p:pic>
        <p:nvPicPr>
          <p:cNvPr id="6" name="Picture 2" descr="C:\Documents and Settings\MyPc\Desktop\isg kaza haberleri\tunceli-deney.jpg"/>
          <p:cNvPicPr>
            <a:picLocks noChangeAspect="1" noChangeArrowheads="1"/>
          </p:cNvPicPr>
          <p:nvPr/>
        </p:nvPicPr>
        <p:blipFill>
          <a:blip r:embed="rId4" cstate="print"/>
          <a:srcRect/>
          <a:stretch>
            <a:fillRect/>
          </a:stretch>
        </p:blipFill>
        <p:spPr bwMode="auto">
          <a:xfrm>
            <a:off x="467544" y="3645024"/>
            <a:ext cx="3267075" cy="2447925"/>
          </a:xfrm>
          <a:prstGeom prst="rect">
            <a:avLst/>
          </a:prstGeom>
          <a:noFill/>
        </p:spPr>
      </p:pic>
      <p:pic>
        <p:nvPicPr>
          <p:cNvPr id="7" name="Picture 2" descr="C:\Documents and Settings\MyPc\Desktop\isg kaza haberleri\bafra_endustri_meslek_lisesi_ogrencisi_topraga_verildi_h2746.jpg"/>
          <p:cNvPicPr>
            <a:picLocks noChangeAspect="1" noChangeArrowheads="1"/>
          </p:cNvPicPr>
          <p:nvPr/>
        </p:nvPicPr>
        <p:blipFill>
          <a:blip r:embed="rId5" cstate="print"/>
          <a:srcRect/>
          <a:stretch>
            <a:fillRect/>
          </a:stretch>
        </p:blipFill>
        <p:spPr bwMode="auto">
          <a:xfrm>
            <a:off x="5174702" y="4302756"/>
            <a:ext cx="2664296" cy="1930579"/>
          </a:xfrm>
          <a:prstGeom prst="rect">
            <a:avLst/>
          </a:prstGeom>
          <a:noFill/>
        </p:spPr>
      </p:pic>
      <p:pic>
        <p:nvPicPr>
          <p:cNvPr id="8" name="Picture 2" descr="C:\Documents and Settings\MyPc\Desktop\isg kaza haberleri\551115584909.jpg"/>
          <p:cNvPicPr>
            <a:picLocks noChangeAspect="1" noChangeArrowheads="1"/>
          </p:cNvPicPr>
          <p:nvPr/>
        </p:nvPicPr>
        <p:blipFill>
          <a:blip r:embed="rId6" cstate="print"/>
          <a:srcRect/>
          <a:stretch>
            <a:fillRect/>
          </a:stretch>
        </p:blipFill>
        <p:spPr bwMode="auto">
          <a:xfrm>
            <a:off x="4149317" y="1245048"/>
            <a:ext cx="2357533" cy="2851855"/>
          </a:xfrm>
          <a:prstGeom prst="rect">
            <a:avLst/>
          </a:prstGeom>
          <a:noFill/>
        </p:spPr>
      </p:pic>
    </p:spTree>
    <p:extLst>
      <p:ext uri="{BB962C8B-B14F-4D97-AF65-F5344CB8AC3E}">
        <p14:creationId xmlns:p14="http://schemas.microsoft.com/office/powerpoint/2010/main" val="281529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par>
                                <p:cTn id="11" presetID="14"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par>
                                <p:cTn id="14" presetID="14"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randombar(horizontal)">
                                      <p:cBhvr>
                                        <p:cTn id="16" dur="500"/>
                                        <p:tgtEl>
                                          <p:spTgt spid="6"/>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par>
                                <p:cTn id="20" presetID="14"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19256" cy="1470794"/>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Autofit/>
          </a:bodyPr>
          <a:lstStyle/>
          <a:p>
            <a:pPr algn="ctr"/>
            <a:r>
              <a:rPr lang="tr-TR" sz="2800" dirty="0" smtClean="0">
                <a:solidFill>
                  <a:schemeClr val="accent2">
                    <a:lumMod val="75000"/>
                  </a:schemeClr>
                </a:solidFill>
                <a:latin typeface="Comic Sans MS" panose="030F0702030302020204" pitchFamily="66" charset="0"/>
              </a:rPr>
              <a:t>OKLULDA FECİ ÖLÜM</a:t>
            </a:r>
            <a:br>
              <a:rPr lang="tr-TR" sz="2800" dirty="0" smtClean="0">
                <a:solidFill>
                  <a:schemeClr val="accent2">
                    <a:lumMod val="75000"/>
                  </a:schemeClr>
                </a:solidFill>
                <a:latin typeface="Comic Sans MS" panose="030F0702030302020204" pitchFamily="66" charset="0"/>
              </a:rPr>
            </a:br>
            <a:r>
              <a:rPr lang="tr-TR" sz="2800" dirty="0" smtClean="0">
                <a:solidFill>
                  <a:schemeClr val="accent2">
                    <a:lumMod val="75000"/>
                  </a:schemeClr>
                </a:solidFill>
                <a:latin typeface="Comic Sans MS" panose="030F0702030302020204" pitchFamily="66" charset="0"/>
              </a:rPr>
              <a:t>Samsun'da </a:t>
            </a:r>
            <a:r>
              <a:rPr lang="tr-TR" sz="2800" dirty="0">
                <a:solidFill>
                  <a:schemeClr val="accent2">
                    <a:lumMod val="75000"/>
                  </a:schemeClr>
                </a:solidFill>
                <a:latin typeface="Comic Sans MS" panose="030F0702030302020204" pitchFamily="66" charset="0"/>
              </a:rPr>
              <a:t>bir lise öğrencisi elektrik akımına kapılarak hayatını kaybetti.</a:t>
            </a:r>
          </a:p>
        </p:txBody>
      </p:sp>
      <p:pic>
        <p:nvPicPr>
          <p:cNvPr id="28674" name="Picture 2" descr="C:\Documents and Settings\MyPc\Desktop\isg kaza haberleri\551115584909.jpg"/>
          <p:cNvPicPr>
            <a:picLocks noGrp="1" noChangeAspect="1" noChangeArrowheads="1"/>
          </p:cNvPicPr>
          <p:nvPr>
            <p:ph idx="1"/>
          </p:nvPr>
        </p:nvPicPr>
        <p:blipFill>
          <a:blip r:embed="rId2" cstate="print"/>
          <a:srcRect/>
          <a:stretch>
            <a:fillRect/>
          </a:stretch>
        </p:blipFill>
        <p:spPr bwMode="auto">
          <a:xfrm>
            <a:off x="395536" y="2060848"/>
            <a:ext cx="2376264" cy="2808312"/>
          </a:xfrm>
          <a:prstGeom prst="rect">
            <a:avLst/>
          </a:prstGeom>
          <a:noFill/>
        </p:spPr>
      </p:pic>
      <p:sp>
        <p:nvSpPr>
          <p:cNvPr id="5" name="4 Dikdörtgen"/>
          <p:cNvSpPr/>
          <p:nvPr/>
        </p:nvSpPr>
        <p:spPr>
          <a:xfrm>
            <a:off x="2771800" y="1916832"/>
            <a:ext cx="6048672" cy="4770537"/>
          </a:xfrm>
          <a:prstGeom prst="rect">
            <a:avLst/>
          </a:prstGeom>
        </p:spPr>
        <p:txBody>
          <a:bodyPr wrap="square">
            <a:spAutoFit/>
          </a:bodyPr>
          <a:lstStyle/>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Olay, </a:t>
            </a:r>
            <a:r>
              <a:rPr lang="tr-TR" sz="2400" dirty="0" err="1">
                <a:latin typeface="Comic Sans MS" panose="030F0702030302020204" pitchFamily="66" charset="0"/>
              </a:rPr>
              <a:t>İlkadım</a:t>
            </a:r>
            <a:r>
              <a:rPr lang="tr-TR" sz="2400" dirty="0">
                <a:latin typeface="Comic Sans MS" panose="030F0702030302020204" pitchFamily="66" charset="0"/>
              </a:rPr>
              <a:t> ilçesi İstasyon Mahallesi'nde bulunan Samsun Merkez Teknik Lise ve Endüstri Meslek Lisesi'nde dün meydana geldi. Edinilen bilgiye göre, Elektrik-Elektronik Teknolojileri Bölümü 12. sınıf öğrencisi Taha Temel (17), derste priz değiştirirken elektrik akımına kapıldı. Ambulansla Gazi Devlet Hastanesi'ne kaldırılan Taha Temel, hayatını </a:t>
            </a:r>
            <a:r>
              <a:rPr lang="tr-TR" sz="2400" dirty="0" smtClean="0">
                <a:latin typeface="Comic Sans MS" panose="030F0702030302020204" pitchFamily="66" charset="0"/>
              </a:rPr>
              <a:t>kaybetti. </a:t>
            </a:r>
            <a:r>
              <a:rPr lang="tr-TR" sz="2400" b="1" dirty="0" smtClean="0">
                <a:latin typeface="Comic Sans MS" panose="030F0702030302020204" pitchFamily="66" charset="0"/>
              </a:rPr>
              <a:t>                                                               		</a:t>
            </a:r>
            <a:r>
              <a:rPr lang="tr-TR" sz="2400" b="1" dirty="0">
                <a:latin typeface="Comic Sans MS" panose="030F0702030302020204" pitchFamily="66" charset="0"/>
              </a:rPr>
              <a:t> </a:t>
            </a:r>
            <a:r>
              <a:rPr lang="tr-TR" sz="2400" b="1" dirty="0" smtClean="0">
                <a:latin typeface="Comic Sans MS" panose="030F0702030302020204" pitchFamily="66" charset="0"/>
              </a:rPr>
              <a:t>            </a:t>
            </a:r>
            <a:r>
              <a:rPr lang="tr-TR" sz="1600" dirty="0" smtClean="0">
                <a:latin typeface="Comic Sans MS" panose="030F0702030302020204" pitchFamily="66" charset="0"/>
              </a:rPr>
              <a:t>Sabah Gazetesi</a:t>
            </a:r>
          </a:p>
          <a:p>
            <a:pPr algn="just"/>
            <a:r>
              <a:rPr lang="tr-TR" sz="1600" dirty="0" smtClean="0">
                <a:latin typeface="Comic Sans MS" panose="030F0702030302020204" pitchFamily="66" charset="0"/>
              </a:rPr>
              <a:t>				 30.12.2011</a:t>
            </a:r>
            <a:endParaRPr lang="tr-TR" sz="1600" dirty="0">
              <a:latin typeface="Comic Sans MS" panose="030F0702030302020204" pitchFamily="66" charset="0"/>
            </a:endParaRPr>
          </a:p>
        </p:txBody>
      </p:sp>
    </p:spTree>
    <p:extLst>
      <p:ext uri="{BB962C8B-B14F-4D97-AF65-F5344CB8AC3E}">
        <p14:creationId xmlns:p14="http://schemas.microsoft.com/office/powerpoint/2010/main" val="389361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7467600" cy="562074"/>
          </a:xfrm>
          <a:solidFill>
            <a:schemeClr val="accent1">
              <a:lumMod val="60000"/>
              <a:lumOff val="40000"/>
            </a:schemeClr>
          </a:solidFill>
        </p:spPr>
        <p:txBody>
          <a:bodyPr>
            <a:normAutofit/>
          </a:bodyPr>
          <a:lstStyle/>
          <a:p>
            <a:pPr algn="ctr"/>
            <a:r>
              <a:rPr lang="tr-TR" sz="2800" b="1" dirty="0">
                <a:solidFill>
                  <a:schemeClr val="accent2">
                    <a:lumMod val="75000"/>
                  </a:schemeClr>
                </a:solidFill>
                <a:latin typeface="Comic Sans MS" panose="030F0702030302020204" pitchFamily="66" charset="0"/>
              </a:rPr>
              <a:t>Okul inşaatında bir işçi öldü </a:t>
            </a:r>
            <a:endParaRPr lang="tr-TR" sz="2800" dirty="0">
              <a:solidFill>
                <a:schemeClr val="accent2">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179512" y="1340768"/>
            <a:ext cx="5040560" cy="5141168"/>
          </a:xfrm>
        </p:spPr>
        <p:txBody>
          <a:bodyPr/>
          <a:lstStyle/>
          <a:p>
            <a:pPr algn="just">
              <a:buFont typeface="Wingdings" panose="05000000000000000000" pitchFamily="2" charset="2"/>
              <a:buChar char="v"/>
            </a:pPr>
            <a:r>
              <a:rPr lang="tr-TR" dirty="0" smtClean="0">
                <a:latin typeface="Comic Sans MS" panose="030F0702030302020204" pitchFamily="66" charset="0"/>
              </a:rPr>
              <a:t>Gaziantep‘in İslahiye </a:t>
            </a:r>
            <a:r>
              <a:rPr lang="tr-TR" dirty="0">
                <a:latin typeface="Comic Sans MS" panose="030F0702030302020204" pitchFamily="66" charset="0"/>
              </a:rPr>
              <a:t>ilçesi Boğaziçi Mahallesi'ndeki Boğaziçi Atatürk Çok Programlı Lisesi'nde istinat duvarında demir bükme işi yapan 33 yaşındaki İsmail Sağlam, dengesini kaybederek yaklaşık 5 metre yükseklikten düştü.</a:t>
            </a:r>
          </a:p>
          <a:p>
            <a:pPr algn="just">
              <a:buFont typeface="Wingdings" panose="05000000000000000000" pitchFamily="2" charset="2"/>
              <a:buChar char="v"/>
            </a:pPr>
            <a:endParaRPr lang="tr-TR" dirty="0">
              <a:latin typeface="Comic Sans MS" panose="030F0702030302020204" pitchFamily="66" charset="0"/>
            </a:endParaRPr>
          </a:p>
          <a:p>
            <a:pPr algn="just">
              <a:buFont typeface="Wingdings" panose="05000000000000000000" pitchFamily="2" charset="2"/>
              <a:buChar char="v"/>
            </a:pPr>
            <a:r>
              <a:rPr lang="tr-TR" dirty="0" smtClean="0">
                <a:latin typeface="Comic Sans MS" panose="030F0702030302020204" pitchFamily="66" charset="0"/>
              </a:rPr>
              <a:t>Olay yerine gelen 112 </a:t>
            </a:r>
            <a:r>
              <a:rPr lang="tr-TR" dirty="0">
                <a:latin typeface="Comic Sans MS" panose="030F0702030302020204" pitchFamily="66" charset="0"/>
              </a:rPr>
              <a:t>Acil Servis ekiplerinin müdahale ettiği Sağlam'ın hayatını kaybettiği belirlendi.</a:t>
            </a:r>
          </a:p>
        </p:txBody>
      </p:sp>
      <p:pic>
        <p:nvPicPr>
          <p:cNvPr id="4" name="Resim 3" descr="Okul inşaatında bir işçi öldü">
            <a:hlinkClick r:id="rId2" tgtFrame="&quot;_blank&quot;" tooltip="&quot;Okul inşaatında bir işçi öldü&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5232415" y="1528104"/>
            <a:ext cx="3088382" cy="2376264"/>
          </a:xfrm>
          <a:prstGeom prst="rect">
            <a:avLst/>
          </a:prstGeom>
          <a:noFill/>
          <a:ln>
            <a:noFill/>
          </a:ln>
        </p:spPr>
      </p:pic>
      <p:sp>
        <p:nvSpPr>
          <p:cNvPr id="5" name="Metin kutusu 4"/>
          <p:cNvSpPr txBox="1"/>
          <p:nvPr/>
        </p:nvSpPr>
        <p:spPr>
          <a:xfrm>
            <a:off x="6156176" y="6093296"/>
            <a:ext cx="2016224" cy="369332"/>
          </a:xfrm>
          <a:prstGeom prst="rect">
            <a:avLst/>
          </a:prstGeom>
          <a:noFill/>
        </p:spPr>
        <p:txBody>
          <a:bodyPr wrap="square" rtlCol="0">
            <a:spAutoFit/>
          </a:bodyPr>
          <a:lstStyle/>
          <a:p>
            <a:r>
              <a:rPr lang="tr-TR" dirty="0"/>
              <a:t>18 Eylül </a:t>
            </a:r>
            <a:r>
              <a:rPr lang="tr-TR" dirty="0" smtClean="0"/>
              <a:t>2014</a:t>
            </a:r>
          </a:p>
        </p:txBody>
      </p:sp>
    </p:spTree>
    <p:extLst>
      <p:ext uri="{BB962C8B-B14F-4D97-AF65-F5344CB8AC3E}">
        <p14:creationId xmlns:p14="http://schemas.microsoft.com/office/powerpoint/2010/main" val="128206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588564"/>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sz="2800" b="1" dirty="0" smtClean="0">
                <a:solidFill>
                  <a:schemeClr val="accent2">
                    <a:lumMod val="75000"/>
                  </a:schemeClr>
                </a:solidFill>
                <a:latin typeface="Comic Sans MS" panose="030F0702030302020204" pitchFamily="66" charset="0"/>
              </a:rPr>
              <a:t>OKULLARDA CİVA KAZALARI</a:t>
            </a:r>
            <a:endParaRPr lang="tr-TR" sz="2800" b="1" dirty="0">
              <a:solidFill>
                <a:schemeClr val="accent2">
                  <a:lumMod val="75000"/>
                </a:schemeClr>
              </a:solidFill>
              <a:latin typeface="Comic Sans MS" panose="030F0702030302020204" pitchFamily="66" charset="0"/>
            </a:endParaRPr>
          </a:p>
        </p:txBody>
      </p:sp>
      <p:sp>
        <p:nvSpPr>
          <p:cNvPr id="3" name="2 İçerik Yer Tutucusu"/>
          <p:cNvSpPr>
            <a:spLocks noGrp="1"/>
          </p:cNvSpPr>
          <p:nvPr>
            <p:ph idx="1"/>
          </p:nvPr>
        </p:nvSpPr>
        <p:spPr>
          <a:xfrm>
            <a:off x="981944" y="1916832"/>
            <a:ext cx="7200800" cy="4752528"/>
          </a:xfrm>
        </p:spPr>
        <p:txBody>
          <a:bodyPr>
            <a:noAutofit/>
          </a:bodyPr>
          <a:lstStyle/>
          <a:p>
            <a:pPr algn="just">
              <a:lnSpc>
                <a:spcPct val="120000"/>
              </a:lnSpc>
              <a:buFont typeface="Wingdings" panose="05000000000000000000" pitchFamily="2" charset="2"/>
              <a:buChar char="v"/>
            </a:pPr>
            <a:r>
              <a:rPr lang="tr-TR" dirty="0" smtClean="0">
                <a:latin typeface="Comic Sans MS" panose="030F0702030302020204" pitchFamily="66" charset="0"/>
              </a:rPr>
              <a:t>Son aylarda onlarca öğrencinin zehirlendiği, okullardaki </a:t>
            </a:r>
            <a:r>
              <a:rPr lang="tr-TR" dirty="0" err="1" smtClean="0">
                <a:latin typeface="Comic Sans MS" panose="030F0702030302020204" pitchFamily="66" charset="0"/>
              </a:rPr>
              <a:t>civa</a:t>
            </a:r>
            <a:r>
              <a:rPr lang="tr-TR" dirty="0" smtClean="0">
                <a:latin typeface="Comic Sans MS" panose="030F0702030302020204" pitchFamily="66" charset="0"/>
              </a:rPr>
              <a:t> kazaları konusu TBMM’ye taşındı.</a:t>
            </a:r>
          </a:p>
          <a:p>
            <a:pPr algn="just">
              <a:lnSpc>
                <a:spcPct val="120000"/>
              </a:lnSpc>
            </a:pPr>
            <a:endParaRPr lang="tr-TR" dirty="0" smtClean="0">
              <a:latin typeface="Comic Sans MS" panose="030F0702030302020204" pitchFamily="66" charset="0"/>
            </a:endParaRPr>
          </a:p>
          <a:p>
            <a:pPr algn="just">
              <a:lnSpc>
                <a:spcPct val="120000"/>
              </a:lnSpc>
              <a:buFont typeface="Wingdings" panose="05000000000000000000" pitchFamily="2" charset="2"/>
              <a:buChar char="v"/>
            </a:pPr>
            <a:r>
              <a:rPr lang="tr-TR" dirty="0" smtClean="0">
                <a:latin typeface="Comic Sans MS" panose="030F0702030302020204" pitchFamily="66" charset="0"/>
              </a:rPr>
              <a:t>Nisan </a:t>
            </a:r>
            <a:r>
              <a:rPr lang="tr-TR" dirty="0">
                <a:latin typeface="Comic Sans MS" panose="030F0702030302020204" pitchFamily="66" charset="0"/>
              </a:rPr>
              <a:t>2005’te, Uşak/Ulubey’e bağlı Afgan Beldesi’nde, Afgan İlköğretim Okulu öğrencisi Gamze Aslan cıvayı evine götürünce, kardeşi Sevim ile </a:t>
            </a:r>
            <a:r>
              <a:rPr lang="tr-TR" dirty="0" smtClean="0">
                <a:latin typeface="Comic Sans MS" panose="030F0702030302020204" pitchFamily="66" charset="0"/>
              </a:rPr>
              <a:t>annesi öldü.</a:t>
            </a:r>
          </a:p>
          <a:p>
            <a:pPr marL="0" indent="0" algn="just">
              <a:lnSpc>
                <a:spcPct val="120000"/>
              </a:lnSpc>
              <a:buNone/>
            </a:pPr>
            <a:r>
              <a:rPr lang="tr-TR" dirty="0" smtClean="0">
                <a:latin typeface="Comic Sans MS" panose="030F0702030302020204" pitchFamily="66" charset="0"/>
              </a:rPr>
              <a:t>                                                              </a:t>
            </a:r>
            <a:r>
              <a:rPr lang="tr-TR" sz="1600" dirty="0" smtClean="0">
                <a:latin typeface="Comic Sans MS" panose="030F0702030302020204" pitchFamily="66" charset="0"/>
              </a:rPr>
              <a:t>5.03.2012 </a:t>
            </a:r>
          </a:p>
          <a:p>
            <a:pPr marL="0" indent="0" algn="just">
              <a:lnSpc>
                <a:spcPct val="120000"/>
              </a:lnSpc>
              <a:buNone/>
            </a:pPr>
            <a:r>
              <a:rPr lang="tr-TR" sz="1600" dirty="0" smtClean="0">
                <a:latin typeface="Comic Sans MS" panose="030F0702030302020204" pitchFamily="66" charset="0"/>
              </a:rPr>
              <a:t>                                                                                      Milliyet  Gazetesi</a:t>
            </a:r>
          </a:p>
        </p:txBody>
      </p:sp>
    </p:spTree>
    <p:extLst>
      <p:ext uri="{BB962C8B-B14F-4D97-AF65-F5344CB8AC3E}">
        <p14:creationId xmlns:p14="http://schemas.microsoft.com/office/powerpoint/2010/main" val="274732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576064"/>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sz="2800" dirty="0" smtClean="0">
                <a:solidFill>
                  <a:schemeClr val="accent2">
                    <a:lumMod val="75000"/>
                  </a:schemeClr>
                </a:solidFill>
                <a:latin typeface="Comic Sans MS" panose="030F0702030302020204" pitchFamily="66" charset="0"/>
              </a:rPr>
              <a:t>OKULLARDA CİVA KAZALARI</a:t>
            </a:r>
            <a:endParaRPr lang="tr-TR" sz="2800" dirty="0">
              <a:solidFill>
                <a:schemeClr val="accent2">
                  <a:lumMod val="75000"/>
                </a:schemeClr>
              </a:solidFill>
              <a:latin typeface="Comic Sans MS" panose="030F0702030302020204" pitchFamily="66" charset="0"/>
            </a:endParaRPr>
          </a:p>
        </p:txBody>
      </p:sp>
      <p:sp>
        <p:nvSpPr>
          <p:cNvPr id="3" name="2 İçerik Yer Tutucusu"/>
          <p:cNvSpPr>
            <a:spLocks noGrp="1"/>
          </p:cNvSpPr>
          <p:nvPr>
            <p:ph idx="1"/>
          </p:nvPr>
        </p:nvSpPr>
        <p:spPr>
          <a:xfrm>
            <a:off x="683568" y="2420888"/>
            <a:ext cx="7931224" cy="3816424"/>
          </a:xfrm>
        </p:spPr>
        <p:txBody>
          <a:bodyPr>
            <a:noAutofit/>
          </a:bodyPr>
          <a:lstStyle/>
          <a:p>
            <a:pPr>
              <a:buNone/>
            </a:pPr>
            <a:endParaRPr lang="tr-TR" b="1" dirty="0" smtClean="0">
              <a:latin typeface="Comic Sans MS" panose="030F0702030302020204" pitchFamily="66" charset="0"/>
            </a:endParaRPr>
          </a:p>
          <a:p>
            <a:pPr algn="just">
              <a:lnSpc>
                <a:spcPct val="150000"/>
              </a:lnSpc>
              <a:buFont typeface="Wingdings" panose="05000000000000000000" pitchFamily="2" charset="2"/>
              <a:buChar char="v"/>
            </a:pPr>
            <a:r>
              <a:rPr lang="tr-TR" dirty="0" smtClean="0">
                <a:latin typeface="Comic Sans MS" panose="030F0702030302020204" pitchFamily="66" charset="0"/>
              </a:rPr>
              <a:t>24 Şubat’ta, Kilis Musabeyli İlçesi 75. Yıl İlköğretim Okulu’nda cıva düştü, 110 öğrenci zehirlendi.</a:t>
            </a:r>
          </a:p>
          <a:p>
            <a:pPr marL="0" indent="0" algn="just">
              <a:buNone/>
            </a:pPr>
            <a:endParaRPr lang="tr-TR" dirty="0" smtClean="0">
              <a:latin typeface="Comic Sans MS" panose="030F0702030302020204" pitchFamily="66" charset="0"/>
            </a:endParaRPr>
          </a:p>
          <a:p>
            <a:pPr marL="0" indent="0" algn="just">
              <a:buNone/>
            </a:pPr>
            <a:endParaRPr lang="tr-TR" dirty="0" smtClean="0">
              <a:latin typeface="Comic Sans MS" panose="030F0702030302020204" pitchFamily="66" charset="0"/>
            </a:endParaRPr>
          </a:p>
          <a:p>
            <a:pPr marL="0" indent="0" algn="just">
              <a:buNone/>
            </a:pPr>
            <a:r>
              <a:rPr lang="tr-TR" dirty="0" smtClean="0">
                <a:latin typeface="Comic Sans MS" panose="030F0702030302020204" pitchFamily="66" charset="0"/>
              </a:rPr>
              <a:t>                                                                      </a:t>
            </a:r>
            <a:r>
              <a:rPr lang="tr-TR" sz="1600" dirty="0" smtClean="0">
                <a:latin typeface="Comic Sans MS" panose="030F0702030302020204" pitchFamily="66" charset="0"/>
              </a:rPr>
              <a:t>15.03.2012</a:t>
            </a:r>
          </a:p>
          <a:p>
            <a:pPr marL="0" indent="0" algn="just">
              <a:buNone/>
            </a:pPr>
            <a:r>
              <a:rPr lang="tr-TR" sz="1600" dirty="0" smtClean="0">
                <a:latin typeface="Comic Sans MS" panose="030F0702030302020204" pitchFamily="66" charset="0"/>
              </a:rPr>
              <a:t>                                                                                                    Milliyet </a:t>
            </a:r>
            <a:r>
              <a:rPr lang="tr-TR" sz="1600" dirty="0">
                <a:latin typeface="Comic Sans MS" panose="030F0702030302020204" pitchFamily="66" charset="0"/>
              </a:rPr>
              <a:t>Gazetesi</a:t>
            </a:r>
            <a:endParaRPr lang="tr-TR" sz="1600" b="1" dirty="0">
              <a:latin typeface="Comic Sans MS" panose="030F0702030302020204" pitchFamily="66" charset="0"/>
            </a:endParaRPr>
          </a:p>
          <a:p>
            <a:pPr algn="just">
              <a:buFont typeface="Wingdings" panose="05000000000000000000" pitchFamily="2" charset="2"/>
              <a:buChar char="v"/>
            </a:pPr>
            <a:endParaRPr lang="tr-TR" dirty="0" smtClean="0">
              <a:latin typeface="Comic Sans MS" panose="030F0702030302020204" pitchFamily="66" charset="0"/>
            </a:endParaRPr>
          </a:p>
        </p:txBody>
      </p:sp>
    </p:spTree>
    <p:extLst>
      <p:ext uri="{BB962C8B-B14F-4D97-AF65-F5344CB8AC3E}">
        <p14:creationId xmlns:p14="http://schemas.microsoft.com/office/powerpoint/2010/main" val="281428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9057" y="2204864"/>
            <a:ext cx="8147248" cy="3744416"/>
          </a:xfrm>
        </p:spPr>
        <p:txBody>
          <a:bodyPr>
            <a:noAutofit/>
          </a:bodyPr>
          <a:lstStyle/>
          <a:p>
            <a:pPr algn="just">
              <a:lnSpc>
                <a:spcPct val="150000"/>
              </a:lnSpc>
              <a:buFont typeface="Wingdings" panose="05000000000000000000" pitchFamily="2" charset="2"/>
              <a:buChar char="v"/>
            </a:pPr>
            <a:r>
              <a:rPr lang="tr-TR" dirty="0" smtClean="0">
                <a:latin typeface="Comic Sans MS" panose="030F0702030302020204" pitchFamily="66" charset="0"/>
              </a:rPr>
              <a:t>28 Şubat’ta da Kahramanmaraş’ın Elbistan ilçesine bağlı </a:t>
            </a:r>
            <a:r>
              <a:rPr lang="tr-TR" dirty="0" err="1" smtClean="0">
                <a:latin typeface="Comic Sans MS" panose="030F0702030302020204" pitchFamily="66" charset="0"/>
              </a:rPr>
              <a:t>Karahasanuşağı</a:t>
            </a:r>
            <a:r>
              <a:rPr lang="tr-TR" dirty="0" smtClean="0">
                <a:latin typeface="Comic Sans MS" panose="030F0702030302020204" pitchFamily="66" charset="0"/>
              </a:rPr>
              <a:t> Köyü İlköğretim Okulu’nda laboratuvarda buldukları cıva ile oynayan 14’ü öğrenci 16 kişi vücutlarının kızarması üzerine hastaneye kaldırıldı.</a:t>
            </a:r>
          </a:p>
          <a:p>
            <a:pPr marL="0" indent="0" algn="just">
              <a:buNone/>
            </a:pPr>
            <a:r>
              <a:rPr lang="tr-TR" b="1" dirty="0" smtClean="0">
                <a:latin typeface="Comic Sans MS" panose="030F0702030302020204" pitchFamily="66" charset="0"/>
              </a:rPr>
              <a:t>                                                 </a:t>
            </a:r>
            <a:r>
              <a:rPr lang="tr-TR" sz="1600" dirty="0" smtClean="0">
                <a:latin typeface="Comic Sans MS" panose="030F0702030302020204" pitchFamily="66" charset="0"/>
              </a:rPr>
              <a:t>15.03.2012</a:t>
            </a:r>
          </a:p>
          <a:p>
            <a:pPr marL="0" indent="0" algn="just">
              <a:buNone/>
            </a:pPr>
            <a:r>
              <a:rPr lang="tr-TR" sz="1600" dirty="0" smtClean="0">
                <a:latin typeface="Comic Sans MS" panose="030F0702030302020204" pitchFamily="66" charset="0"/>
              </a:rPr>
              <a:t>                                                                                                      Milliyet Gazetesi</a:t>
            </a:r>
          </a:p>
          <a:p>
            <a:pPr algn="just"/>
            <a:endParaRPr lang="tr-TR" dirty="0">
              <a:latin typeface="Comic Sans MS" panose="030F0702030302020204" pitchFamily="66" charset="0"/>
            </a:endParaRPr>
          </a:p>
        </p:txBody>
      </p:sp>
      <p:sp>
        <p:nvSpPr>
          <p:cNvPr id="4" name="1 Başlık"/>
          <p:cNvSpPr>
            <a:spLocks noGrp="1"/>
          </p:cNvSpPr>
          <p:nvPr>
            <p:ph type="title"/>
          </p:nvPr>
        </p:nvSpPr>
        <p:spPr>
          <a:xfrm>
            <a:off x="467544" y="548680"/>
            <a:ext cx="8229600" cy="576064"/>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sz="2800" dirty="0" smtClean="0">
                <a:solidFill>
                  <a:schemeClr val="accent2">
                    <a:lumMod val="75000"/>
                  </a:schemeClr>
                </a:solidFill>
                <a:latin typeface="Comic Sans MS" panose="030F0702030302020204" pitchFamily="66" charset="0"/>
              </a:rPr>
              <a:t>OKULLARDA CİVA KAZALARI</a:t>
            </a:r>
            <a:endParaRPr lang="tr-TR" sz="2800"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289412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348881"/>
            <a:ext cx="8147248" cy="2664295"/>
          </a:xfrm>
        </p:spPr>
        <p:txBody>
          <a:bodyPr/>
          <a:lstStyle/>
          <a:p>
            <a:pPr algn="just">
              <a:lnSpc>
                <a:spcPct val="150000"/>
              </a:lnSpc>
              <a:buFont typeface="Wingdings" panose="05000000000000000000" pitchFamily="2" charset="2"/>
              <a:buChar char="v"/>
            </a:pPr>
            <a:r>
              <a:rPr lang="tr-TR" dirty="0" smtClean="0">
                <a:latin typeface="Comic Sans MS" panose="030F0702030302020204" pitchFamily="66" charset="0"/>
              </a:rPr>
              <a:t>Osmaniye’de 28 öğrenci cıvadan zehirlendi.</a:t>
            </a:r>
            <a:br>
              <a:rPr lang="tr-TR" dirty="0" smtClean="0">
                <a:latin typeface="Comic Sans MS" panose="030F0702030302020204" pitchFamily="66" charset="0"/>
              </a:rPr>
            </a:br>
            <a:endParaRPr lang="tr-TR" dirty="0" smtClean="0">
              <a:latin typeface="Comic Sans MS" panose="030F0702030302020204" pitchFamily="66" charset="0"/>
            </a:endParaRPr>
          </a:p>
          <a:p>
            <a:pPr algn="just">
              <a:lnSpc>
                <a:spcPct val="150000"/>
              </a:lnSpc>
              <a:buFont typeface="Wingdings" panose="05000000000000000000" pitchFamily="2" charset="2"/>
              <a:buChar char="v"/>
            </a:pPr>
            <a:r>
              <a:rPr lang="tr-TR" dirty="0" smtClean="0">
                <a:latin typeface="Comic Sans MS" panose="030F0702030302020204" pitchFamily="66" charset="0"/>
              </a:rPr>
              <a:t>Cihanbeyli’de yere döktükleri cıvadan zehirlenen 30 öğrenci, öğretmen ve hizmetli zehirlendi.</a:t>
            </a:r>
          </a:p>
        </p:txBody>
      </p:sp>
      <p:sp>
        <p:nvSpPr>
          <p:cNvPr id="4" name="1 Başlık"/>
          <p:cNvSpPr>
            <a:spLocks noGrp="1"/>
          </p:cNvSpPr>
          <p:nvPr>
            <p:ph type="title"/>
          </p:nvPr>
        </p:nvSpPr>
        <p:spPr>
          <a:xfrm>
            <a:off x="467544" y="620688"/>
            <a:ext cx="8229600" cy="576064"/>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sz="2800" dirty="0" smtClean="0">
                <a:solidFill>
                  <a:schemeClr val="accent2">
                    <a:lumMod val="75000"/>
                  </a:schemeClr>
                </a:solidFill>
                <a:latin typeface="Comic Sans MS" panose="030F0702030302020204" pitchFamily="66" charset="0"/>
              </a:rPr>
              <a:t>OKULLARDA CİVA KAZALARI</a:t>
            </a:r>
            <a:endParaRPr lang="tr-TR" sz="2800"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2358136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4204" y="332656"/>
            <a:ext cx="7467600" cy="562074"/>
          </a:xfrm>
          <a:solidFill>
            <a:schemeClr val="accent1">
              <a:lumMod val="60000"/>
              <a:lumOff val="40000"/>
            </a:schemeClr>
          </a:solidFill>
        </p:spPr>
        <p:txBody>
          <a:bodyPr>
            <a:normAutofit/>
          </a:bodyPr>
          <a:lstStyle/>
          <a:p>
            <a:pPr algn="ctr"/>
            <a:r>
              <a:rPr lang="tr-TR" sz="2800" b="1" dirty="0">
                <a:solidFill>
                  <a:schemeClr val="accent2">
                    <a:lumMod val="75000"/>
                  </a:schemeClr>
                </a:solidFill>
                <a:latin typeface="Comic Sans MS" panose="030F0702030302020204" pitchFamily="66" charset="0"/>
              </a:rPr>
              <a:t>Okul tuvaletinde kene </a:t>
            </a:r>
            <a:r>
              <a:rPr lang="tr-TR" sz="2800" b="1" dirty="0" smtClean="0">
                <a:solidFill>
                  <a:schemeClr val="accent2">
                    <a:lumMod val="75000"/>
                  </a:schemeClr>
                </a:solidFill>
                <a:latin typeface="Comic Sans MS" panose="030F0702030302020204" pitchFamily="66" charset="0"/>
              </a:rPr>
              <a:t>paniği</a:t>
            </a:r>
            <a:endParaRPr lang="tr-TR" sz="2800" dirty="0">
              <a:solidFill>
                <a:schemeClr val="accent2">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251520" y="1124744"/>
            <a:ext cx="8712968" cy="5733256"/>
          </a:xfrm>
        </p:spPr>
        <p:txBody>
          <a:bodyPr>
            <a:normAutofit lnSpcReduction="10000"/>
          </a:bodyPr>
          <a:lstStyle/>
          <a:p>
            <a:pPr algn="just">
              <a:buFont typeface="Wingdings" panose="05000000000000000000" pitchFamily="2" charset="2"/>
              <a:buChar char="v"/>
            </a:pPr>
            <a:r>
              <a:rPr lang="tr-TR" dirty="0">
                <a:latin typeface="Comic Sans MS" panose="030F0702030302020204" pitchFamily="66" charset="0"/>
              </a:rPr>
              <a:t>Malatya'nın Battalgazi ilçesindeki bir ilköğretim okulunun tuvaletinde 20'den fazla kene bulundu</a:t>
            </a:r>
            <a:r>
              <a:rPr lang="tr-TR" dirty="0" smtClean="0">
                <a:latin typeface="Comic Sans MS" panose="030F0702030302020204" pitchFamily="66" charset="0"/>
              </a:rPr>
              <a:t>.</a:t>
            </a:r>
          </a:p>
          <a:p>
            <a:pPr marL="0" indent="0" algn="just">
              <a:buNone/>
            </a:pPr>
            <a:endParaRPr lang="tr-TR" dirty="0" smtClean="0">
              <a:latin typeface="Comic Sans MS" panose="030F0702030302020204" pitchFamily="66" charset="0"/>
            </a:endParaRPr>
          </a:p>
          <a:p>
            <a:pPr algn="just">
              <a:buFont typeface="Wingdings" panose="05000000000000000000" pitchFamily="2" charset="2"/>
              <a:buChar char="v"/>
            </a:pPr>
            <a:r>
              <a:rPr lang="tr-TR" dirty="0">
                <a:latin typeface="Comic Sans MS" panose="030F0702030302020204" pitchFamily="66" charset="0"/>
              </a:rPr>
              <a:t>Dün gece de öğrencilerin kullandığı tuvaletlerde çok sayıda kene bulduklarını anlatan işçiler, durumu anlattıkları öğretmenlerin, keneleri alarak sağlık ocağına götürdüklerini bildirdi</a:t>
            </a:r>
            <a:r>
              <a:rPr lang="tr-TR" dirty="0" smtClean="0">
                <a:latin typeface="Comic Sans MS" panose="030F0702030302020204" pitchFamily="66" charset="0"/>
              </a:rPr>
              <a:t>.</a:t>
            </a:r>
          </a:p>
          <a:p>
            <a:pPr marL="0" indent="0" algn="just">
              <a:buNone/>
            </a:pPr>
            <a:endParaRPr lang="tr-TR" dirty="0" smtClean="0">
              <a:latin typeface="Comic Sans MS" panose="030F0702030302020204" pitchFamily="66" charset="0"/>
            </a:endParaRPr>
          </a:p>
          <a:p>
            <a:pPr algn="just">
              <a:buFont typeface="Wingdings" panose="05000000000000000000" pitchFamily="2" charset="2"/>
              <a:buChar char="v"/>
            </a:pPr>
            <a:r>
              <a:rPr lang="tr-TR" dirty="0">
                <a:latin typeface="Comic Sans MS" panose="030F0702030302020204" pitchFamily="66" charset="0"/>
              </a:rPr>
              <a:t>Öte yandan, İlçe Milli Eğitim Müdürlüğü yetkilileri de okulda incelemelerde </a:t>
            </a:r>
            <a:r>
              <a:rPr lang="tr-TR" dirty="0" smtClean="0">
                <a:latin typeface="Comic Sans MS" panose="030F0702030302020204" pitchFamily="66" charset="0"/>
              </a:rPr>
              <a:t>bulundu.</a:t>
            </a:r>
          </a:p>
          <a:p>
            <a:pPr marL="0" indent="0" algn="just">
              <a:buNone/>
            </a:pPr>
            <a:endParaRPr lang="tr-TR" dirty="0">
              <a:latin typeface="Comic Sans MS" panose="030F0702030302020204" pitchFamily="66" charset="0"/>
            </a:endParaRPr>
          </a:p>
          <a:p>
            <a:pPr algn="just">
              <a:buFont typeface="Wingdings" panose="05000000000000000000" pitchFamily="2" charset="2"/>
              <a:buChar char="v"/>
            </a:pPr>
            <a:r>
              <a:rPr lang="tr-TR" dirty="0" smtClean="0">
                <a:latin typeface="Comic Sans MS" panose="030F0702030302020204" pitchFamily="66" charset="0"/>
              </a:rPr>
              <a:t>Sağlık </a:t>
            </a:r>
            <a:r>
              <a:rPr lang="tr-TR" dirty="0">
                <a:latin typeface="Comic Sans MS" panose="030F0702030302020204" pitchFamily="66" charset="0"/>
              </a:rPr>
              <a:t>İl Müdürü Hacı Bayram Zengin ise sağlık ocağına bırakılan kenelerin Elazığ Fırat Üniversitesi Veteriner Fakültesine gönderilerek, bakteri taşıyıp taşımadıklarına bakılacağını bildirdi.</a:t>
            </a:r>
          </a:p>
        </p:txBody>
      </p:sp>
    </p:spTree>
    <p:extLst>
      <p:ext uri="{BB962C8B-B14F-4D97-AF65-F5344CB8AC3E}">
        <p14:creationId xmlns:p14="http://schemas.microsoft.com/office/powerpoint/2010/main" val="375975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611560" y="11247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6840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994122"/>
          </a:xfr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sz="2800" dirty="0" smtClean="0">
                <a:solidFill>
                  <a:schemeClr val="accent2">
                    <a:lumMod val="75000"/>
                  </a:schemeClr>
                </a:solidFill>
                <a:latin typeface="Comic Sans MS" panose="030F0702030302020204" pitchFamily="66" charset="0"/>
              </a:rPr>
              <a:t>OKULLARIMIZDA  GÜVENSİZ ORTAMLAR</a:t>
            </a:r>
            <a:endParaRPr lang="tr-TR" sz="2800" dirty="0">
              <a:solidFill>
                <a:schemeClr val="accent2">
                  <a:lumMod val="75000"/>
                </a:schemeClr>
              </a:solidFill>
              <a:latin typeface="Comic Sans MS" panose="030F0702030302020204" pitchFamily="66" charset="0"/>
            </a:endParaRPr>
          </a:p>
        </p:txBody>
      </p:sp>
      <p:sp>
        <p:nvSpPr>
          <p:cNvPr id="3" name="2 İçerik Yer Tutucusu"/>
          <p:cNvSpPr>
            <a:spLocks noGrp="1"/>
          </p:cNvSpPr>
          <p:nvPr>
            <p:ph idx="1"/>
          </p:nvPr>
        </p:nvSpPr>
        <p:spPr>
          <a:xfrm>
            <a:off x="457200" y="1600200"/>
            <a:ext cx="3970784" cy="4709120"/>
          </a:xfrm>
        </p:spPr>
        <p:txBody>
          <a:bodyPr>
            <a:noAutofit/>
          </a:bodyPr>
          <a:lstStyle/>
          <a:p>
            <a:pPr algn="just">
              <a:buSzPct val="100000"/>
              <a:buFont typeface="Wingdings" panose="05000000000000000000" pitchFamily="2" charset="2"/>
              <a:buChar char="v"/>
            </a:pPr>
            <a:r>
              <a:rPr lang="tr-TR" dirty="0" smtClean="0">
                <a:latin typeface="Comic Sans MS" panose="030F0702030302020204" pitchFamily="66" charset="0"/>
              </a:rPr>
              <a:t>Atölyeler</a:t>
            </a:r>
          </a:p>
          <a:p>
            <a:pPr algn="just">
              <a:buSzPct val="100000"/>
              <a:buFont typeface="Wingdings" panose="05000000000000000000" pitchFamily="2" charset="2"/>
              <a:buChar char="v"/>
            </a:pPr>
            <a:endParaRPr lang="tr-TR" dirty="0" smtClean="0">
              <a:latin typeface="Comic Sans MS" panose="030F0702030302020204" pitchFamily="66" charset="0"/>
            </a:endParaRPr>
          </a:p>
          <a:p>
            <a:pPr algn="just">
              <a:buSzPct val="100000"/>
              <a:buFont typeface="Wingdings" panose="05000000000000000000" pitchFamily="2" charset="2"/>
              <a:buChar char="v"/>
            </a:pPr>
            <a:r>
              <a:rPr lang="tr-TR" dirty="0" smtClean="0">
                <a:latin typeface="Comic Sans MS" panose="030F0702030302020204" pitchFamily="66" charset="0"/>
              </a:rPr>
              <a:t>Laboratuvarlar</a:t>
            </a:r>
          </a:p>
          <a:p>
            <a:pPr algn="just">
              <a:buSzPct val="100000"/>
              <a:buFont typeface="Wingdings" panose="05000000000000000000" pitchFamily="2" charset="2"/>
              <a:buChar char="v"/>
            </a:pPr>
            <a:endParaRPr lang="tr-TR" dirty="0" smtClean="0">
              <a:latin typeface="Comic Sans MS" panose="030F0702030302020204" pitchFamily="66" charset="0"/>
            </a:endParaRPr>
          </a:p>
          <a:p>
            <a:pPr algn="just">
              <a:buSzPct val="100000"/>
              <a:buFont typeface="Wingdings" panose="05000000000000000000" pitchFamily="2" charset="2"/>
              <a:buChar char="v"/>
            </a:pPr>
            <a:r>
              <a:rPr lang="tr-TR" dirty="0" smtClean="0">
                <a:latin typeface="Comic Sans MS" panose="030F0702030302020204" pitchFamily="66" charset="0"/>
              </a:rPr>
              <a:t>Koridorlar</a:t>
            </a:r>
          </a:p>
          <a:p>
            <a:pPr algn="just">
              <a:buSzPct val="100000"/>
              <a:buFont typeface="Wingdings" panose="05000000000000000000" pitchFamily="2" charset="2"/>
              <a:buChar char="v"/>
            </a:pPr>
            <a:endParaRPr lang="tr-TR" dirty="0" smtClean="0">
              <a:latin typeface="Comic Sans MS" panose="030F0702030302020204" pitchFamily="66" charset="0"/>
            </a:endParaRPr>
          </a:p>
          <a:p>
            <a:pPr algn="just">
              <a:buSzPct val="100000"/>
              <a:buFont typeface="Wingdings" panose="05000000000000000000" pitchFamily="2" charset="2"/>
              <a:buChar char="v"/>
            </a:pPr>
            <a:r>
              <a:rPr lang="tr-TR" dirty="0" smtClean="0">
                <a:latin typeface="Comic Sans MS" panose="030F0702030302020204" pitchFamily="66" charset="0"/>
              </a:rPr>
              <a:t>Isınma amaçlı yakıt birimlerimiz</a:t>
            </a:r>
          </a:p>
          <a:p>
            <a:pPr algn="just">
              <a:buSzPct val="100000"/>
              <a:buFont typeface="Wingdings" panose="05000000000000000000" pitchFamily="2" charset="2"/>
              <a:buChar char="v"/>
            </a:pPr>
            <a:endParaRPr lang="tr-TR" dirty="0" smtClean="0">
              <a:latin typeface="Comic Sans MS" panose="030F0702030302020204" pitchFamily="66" charset="0"/>
            </a:endParaRPr>
          </a:p>
          <a:p>
            <a:pPr algn="just">
              <a:buSzPct val="100000"/>
              <a:buFont typeface="Wingdings" panose="05000000000000000000" pitchFamily="2" charset="2"/>
              <a:buChar char="v"/>
            </a:pPr>
            <a:r>
              <a:rPr lang="tr-TR" dirty="0" smtClean="0">
                <a:latin typeface="Comic Sans MS" panose="030F0702030302020204" pitchFamily="66" charset="0"/>
              </a:rPr>
              <a:t>Elektrik </a:t>
            </a:r>
            <a:r>
              <a:rPr lang="tr-TR" dirty="0" err="1" smtClean="0">
                <a:latin typeface="Comic Sans MS" panose="030F0702030302020204" pitchFamily="66" charset="0"/>
              </a:rPr>
              <a:t>tesisatlarımız</a:t>
            </a:r>
            <a:endParaRPr lang="tr-TR" dirty="0" smtClean="0">
              <a:latin typeface="Comic Sans MS" panose="030F0702030302020204" pitchFamily="66" charset="0"/>
            </a:endParaRPr>
          </a:p>
        </p:txBody>
      </p:sp>
      <p:sp>
        <p:nvSpPr>
          <p:cNvPr id="4" name="Metin kutusu 3"/>
          <p:cNvSpPr txBox="1"/>
          <p:nvPr/>
        </p:nvSpPr>
        <p:spPr>
          <a:xfrm>
            <a:off x="4716016" y="1600200"/>
            <a:ext cx="3744416" cy="4154984"/>
          </a:xfrm>
          <a:prstGeom prst="rect">
            <a:avLst/>
          </a:prstGeom>
          <a:noFill/>
        </p:spPr>
        <p:txBody>
          <a:bodyPr wrap="square" rtlCol="0">
            <a:spAutoFit/>
          </a:bodyPr>
          <a:lstStyle/>
          <a:p>
            <a:pPr marL="342900" indent="-342900" algn="just">
              <a:buClr>
                <a:schemeClr val="accent1"/>
              </a:buClr>
              <a:buFont typeface="Wingdings" panose="05000000000000000000" pitchFamily="2" charset="2"/>
              <a:buChar char="v"/>
            </a:pPr>
            <a:r>
              <a:rPr lang="tr-TR" sz="2400" dirty="0" smtClean="0">
                <a:latin typeface="Comic Sans MS" panose="030F0702030302020204" pitchFamily="66" charset="0"/>
              </a:rPr>
              <a:t>Yemekhanelerimiz</a:t>
            </a:r>
          </a:p>
          <a:p>
            <a:pPr algn="just">
              <a:buClr>
                <a:schemeClr val="accent1"/>
              </a:buClr>
            </a:pPr>
            <a:endParaRPr lang="tr-TR" sz="2400" dirty="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smtClean="0">
                <a:latin typeface="Comic Sans MS" panose="030F0702030302020204" pitchFamily="66" charset="0"/>
              </a:rPr>
              <a:t>Kantinler</a:t>
            </a:r>
          </a:p>
          <a:p>
            <a:pPr algn="just">
              <a:buClr>
                <a:schemeClr val="accent1"/>
              </a:buClr>
            </a:pPr>
            <a:endParaRPr lang="tr-TR" sz="2400" dirty="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Temizlik </a:t>
            </a:r>
            <a:r>
              <a:rPr lang="tr-TR" sz="2400" dirty="0" smtClean="0">
                <a:latin typeface="Comic Sans MS" panose="030F0702030302020204" pitchFamily="66" charset="0"/>
              </a:rPr>
              <a:t>kimyasalları</a:t>
            </a:r>
          </a:p>
          <a:p>
            <a:pPr algn="just">
              <a:buClr>
                <a:schemeClr val="accent1"/>
              </a:buClr>
            </a:pPr>
            <a:endParaRPr lang="tr-TR" sz="2400" dirty="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Yangın </a:t>
            </a:r>
            <a:r>
              <a:rPr lang="tr-TR" sz="2400" dirty="0" smtClean="0">
                <a:latin typeface="Comic Sans MS" panose="030F0702030302020204" pitchFamily="66" charset="0"/>
              </a:rPr>
              <a:t>merdivenlerinin olmaması</a:t>
            </a:r>
          </a:p>
          <a:p>
            <a:pPr algn="just">
              <a:buClr>
                <a:schemeClr val="accent1"/>
              </a:buClr>
            </a:pPr>
            <a:endParaRPr lang="tr-TR" sz="2400" dirty="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Tuvaletler</a:t>
            </a:r>
          </a:p>
          <a:p>
            <a:pPr marL="342900" indent="-342900" algn="just">
              <a:buClr>
                <a:schemeClr val="accent1"/>
              </a:buClr>
              <a:buFont typeface="Wingdings" panose="05000000000000000000" pitchFamily="2" charset="2"/>
              <a:buChar char="v"/>
            </a:pPr>
            <a:endParaRPr lang="tr-TR" sz="2400" dirty="0"/>
          </a:p>
        </p:txBody>
      </p:sp>
    </p:spTree>
    <p:extLst>
      <p:ext uri="{BB962C8B-B14F-4D97-AF65-F5344CB8AC3E}">
        <p14:creationId xmlns:p14="http://schemas.microsoft.com/office/powerpoint/2010/main" val="204975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075240" cy="580926"/>
          </a:xfrm>
          <a:solidFill>
            <a:schemeClr val="accent1">
              <a:lumMod val="60000"/>
              <a:lumOff val="40000"/>
            </a:schemeClr>
          </a:solidFill>
        </p:spPr>
        <p:txBody>
          <a:bodyPr>
            <a:normAutofit/>
          </a:bodyPr>
          <a:lstStyle/>
          <a:p>
            <a:pPr algn="just"/>
            <a:r>
              <a:rPr lang="tr-TR" sz="2400" b="1" dirty="0">
                <a:solidFill>
                  <a:schemeClr val="accent2">
                    <a:lumMod val="75000"/>
                  </a:schemeClr>
                </a:solidFill>
                <a:latin typeface="Comic Sans MS" panose="030F0702030302020204" pitchFamily="66" charset="0"/>
              </a:rPr>
              <a:t>MEB okul kazalarına karşı yöneticileri uyardı</a:t>
            </a:r>
          </a:p>
        </p:txBody>
      </p:sp>
      <p:sp>
        <p:nvSpPr>
          <p:cNvPr id="4" name="2 İçerik Yer Tutucusu"/>
          <p:cNvSpPr>
            <a:spLocks noGrp="1"/>
          </p:cNvSpPr>
          <p:nvPr>
            <p:ph sz="quarter" idx="1"/>
          </p:nvPr>
        </p:nvSpPr>
        <p:spPr>
          <a:xfrm>
            <a:off x="457200" y="1196752"/>
            <a:ext cx="8075240" cy="5472608"/>
          </a:xfrm>
        </p:spPr>
        <p:txBody>
          <a:bodyPr>
            <a:noAutofit/>
          </a:bodyPr>
          <a:lstStyle/>
          <a:p>
            <a:pPr algn="just">
              <a:buFont typeface="Wingdings" panose="05000000000000000000" pitchFamily="2" charset="2"/>
              <a:buChar char="v"/>
            </a:pPr>
            <a:r>
              <a:rPr lang="tr-TR" dirty="0" smtClean="0">
                <a:latin typeface="Comic Sans MS" panose="030F0702030302020204" pitchFamily="66" charset="0"/>
                <a:cs typeface="Times New Roman" pitchFamily="18" charset="0"/>
              </a:rPr>
              <a:t>Milli Eğitim Bakanlığı Mardin'de </a:t>
            </a:r>
            <a:r>
              <a:rPr lang="tr-TR" dirty="0">
                <a:latin typeface="Comic Sans MS" panose="030F0702030302020204" pitchFamily="66" charset="0"/>
                <a:cs typeface="Times New Roman" pitchFamily="18" charset="0"/>
              </a:rPr>
              <a:t>bir öğrencinin üzerine dolap devrilmesi sonucu ölmesinin ardından okullarda alınan güvenlik önlemlerinin arttırılmasını istedi</a:t>
            </a:r>
            <a:r>
              <a:rPr lang="tr-TR" dirty="0" smtClean="0">
                <a:latin typeface="Comic Sans MS" panose="030F0702030302020204" pitchFamily="66" charset="0"/>
                <a:cs typeface="Times New Roman" pitchFamily="18" charset="0"/>
              </a:rPr>
              <a:t>.</a:t>
            </a:r>
          </a:p>
          <a:p>
            <a:pPr marL="0" indent="0" algn="just">
              <a:buNone/>
            </a:pPr>
            <a:endParaRPr lang="tr-TR" dirty="0" smtClean="0">
              <a:latin typeface="Comic Sans MS" panose="030F0702030302020204" pitchFamily="66" charset="0"/>
              <a:cs typeface="Times New Roman" pitchFamily="18" charset="0"/>
            </a:endParaRPr>
          </a:p>
          <a:p>
            <a:pPr algn="just">
              <a:buFont typeface="Wingdings" panose="05000000000000000000" pitchFamily="2" charset="2"/>
              <a:buChar char="v"/>
            </a:pPr>
            <a:r>
              <a:rPr lang="tr-TR" dirty="0" err="1" smtClean="0">
                <a:latin typeface="Comic Sans MS" panose="030F0702030302020204" pitchFamily="66" charset="0"/>
                <a:cs typeface="Times New Roman" pitchFamily="18" charset="0"/>
              </a:rPr>
              <a:t>MEB’lığı</a:t>
            </a:r>
            <a:r>
              <a:rPr lang="tr-TR" dirty="0" smtClean="0">
                <a:latin typeface="Comic Sans MS" panose="030F0702030302020204" pitchFamily="66" charset="0"/>
                <a:cs typeface="Times New Roman" pitchFamily="18" charset="0"/>
              </a:rPr>
              <a:t> geçtiğimiz </a:t>
            </a:r>
            <a:r>
              <a:rPr lang="tr-TR" dirty="0">
                <a:latin typeface="Comic Sans MS" panose="030F0702030302020204" pitchFamily="66" charset="0"/>
                <a:cs typeface="Times New Roman" pitchFamily="18" charset="0"/>
              </a:rPr>
              <a:t>Eylül ayında Mardin'in Kızıltepe ilçesinde Cumhuriyet İlköğretim </a:t>
            </a:r>
            <a:r>
              <a:rPr lang="tr-TR" b="1" dirty="0">
                <a:latin typeface="Comic Sans MS" panose="030F0702030302020204" pitchFamily="66" charset="0"/>
                <a:cs typeface="Times New Roman" pitchFamily="18" charset="0"/>
              </a:rPr>
              <a:t>Okulu 2. sınıf öğrencisi Reşat </a:t>
            </a:r>
            <a:r>
              <a:rPr lang="tr-TR" b="1" dirty="0" err="1">
                <a:latin typeface="Comic Sans MS" panose="030F0702030302020204" pitchFamily="66" charset="0"/>
                <a:cs typeface="Times New Roman" pitchFamily="18" charset="0"/>
              </a:rPr>
              <a:t>Kino'nun</a:t>
            </a:r>
            <a:r>
              <a:rPr lang="tr-TR" b="1" dirty="0">
                <a:latin typeface="Comic Sans MS" panose="030F0702030302020204" pitchFamily="66" charset="0"/>
                <a:cs typeface="Times New Roman" pitchFamily="18" charset="0"/>
              </a:rPr>
              <a:t> üzerine dolap devrilmesi sonucu </a:t>
            </a:r>
            <a:r>
              <a:rPr lang="tr-TR" b="1" dirty="0" smtClean="0">
                <a:latin typeface="Comic Sans MS" panose="030F0702030302020204" pitchFamily="66" charset="0"/>
                <a:cs typeface="Times New Roman" pitchFamily="18" charset="0"/>
              </a:rPr>
              <a:t>ölmesinin </a:t>
            </a:r>
            <a:r>
              <a:rPr lang="tr-TR" dirty="0" smtClean="0">
                <a:latin typeface="Comic Sans MS" panose="030F0702030302020204" pitchFamily="66" charset="0"/>
                <a:cs typeface="Times New Roman" pitchFamily="18" charset="0"/>
              </a:rPr>
              <a:t>ardından okullarda gerekli güvenlik önlemleri alınması konusunda çalışma başlattı. Bakanlık, acil koduyla 81 il milli eğitim müdürlüğüne tüm il, ilçe ve köy okullarında alınması gereken kuralları içeren bir yazı gönderdi. </a:t>
            </a:r>
            <a:endParaRPr lang="tr-TR" dirty="0" smtClean="0">
              <a:latin typeface="Comic Sans MS" panose="030F0702030302020204" pitchFamily="66" charset="0"/>
            </a:endParaRPr>
          </a:p>
          <a:p>
            <a:pPr marL="0" indent="0" algn="just">
              <a:buNone/>
            </a:pPr>
            <a:r>
              <a:rPr lang="tr-TR" sz="1400" dirty="0" smtClean="0">
                <a:latin typeface="Comic Sans MS" panose="030F0702030302020204" pitchFamily="66" charset="0"/>
              </a:rPr>
              <a:t>                                                                                                                                04.10.2013 </a:t>
            </a:r>
          </a:p>
          <a:p>
            <a:pPr marL="0" indent="0" algn="just">
              <a:buNone/>
            </a:pPr>
            <a:r>
              <a:rPr lang="tr-TR" sz="1400" b="1" dirty="0" smtClean="0">
                <a:latin typeface="Comic Sans MS" panose="030F0702030302020204" pitchFamily="66" charset="0"/>
              </a:rPr>
              <a:t>                                                                                    Sabah Gazetesi</a:t>
            </a:r>
            <a:r>
              <a:rPr lang="tr-TR" b="1" dirty="0" smtClean="0">
                <a:latin typeface="Comic Sans MS" panose="030F0702030302020204" pitchFamily="66" charset="0"/>
              </a:rPr>
              <a:t>	                                         					</a:t>
            </a:r>
            <a:endParaRPr lang="tr-TR" dirty="0" smtClean="0">
              <a:latin typeface="Comic Sans MS" panose="030F0702030302020204" pitchFamily="66" charset="0"/>
            </a:endParaRPr>
          </a:p>
          <a:p>
            <a:pPr marL="0" indent="0" algn="just">
              <a:buNone/>
            </a:pPr>
            <a:endParaRPr lang="tr-TR" dirty="0" smtClean="0">
              <a:latin typeface="Comic Sans MS" panose="030F0702030302020204" pitchFamily="66" charset="0"/>
            </a:endParaRPr>
          </a:p>
        </p:txBody>
      </p:sp>
    </p:spTree>
    <p:extLst>
      <p:ext uri="{BB962C8B-B14F-4D97-AF65-F5344CB8AC3E}">
        <p14:creationId xmlns:p14="http://schemas.microsoft.com/office/powerpoint/2010/main" val="409016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Okulda üzerine dolap devrilen öğrenci ölümden döndü"/>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211960" y="4655243"/>
            <a:ext cx="3672408" cy="2204864"/>
          </a:xfrm>
          <a:prstGeom prst="rect">
            <a:avLst/>
          </a:prstGeom>
          <a:noFill/>
          <a:ln>
            <a:noFill/>
          </a:ln>
        </p:spPr>
      </p:pic>
      <p:sp>
        <p:nvSpPr>
          <p:cNvPr id="5" name="Metin kutusu 4"/>
          <p:cNvSpPr txBox="1"/>
          <p:nvPr/>
        </p:nvSpPr>
        <p:spPr>
          <a:xfrm>
            <a:off x="107504" y="185650"/>
            <a:ext cx="8820472" cy="4893647"/>
          </a:xfrm>
          <a:prstGeom prst="rect">
            <a:avLst/>
          </a:prstGeom>
          <a:noFill/>
        </p:spPr>
        <p:txBody>
          <a:bodyPr wrap="square" rtlCol="0">
            <a:spAutoFit/>
          </a:bodyPr>
          <a:lstStyle/>
          <a:p>
            <a:pPr marL="342900" indent="-342900" algn="just">
              <a:buClr>
                <a:schemeClr val="accent1"/>
              </a:buClr>
              <a:buFont typeface="Wingdings" panose="05000000000000000000" pitchFamily="2" charset="2"/>
              <a:buChar char="v"/>
            </a:pPr>
            <a:r>
              <a:rPr lang="tr-TR" sz="2400" dirty="0" smtClean="0">
                <a:latin typeface="Comic Sans MS" panose="030F0702030302020204" pitchFamily="66" charset="0"/>
              </a:rPr>
              <a:t>Ordu’nun Fatsa ilçesindeki </a:t>
            </a:r>
            <a:r>
              <a:rPr lang="tr-TR" sz="2400" dirty="0" err="1">
                <a:latin typeface="Comic Sans MS" panose="030F0702030302020204" pitchFamily="66" charset="0"/>
                <a:hlinkClick r:id="rId3"/>
              </a:rPr>
              <a:t>Bolaman</a:t>
            </a:r>
            <a:r>
              <a:rPr lang="tr-TR" sz="2400" dirty="0">
                <a:latin typeface="Comic Sans MS" panose="030F0702030302020204" pitchFamily="66" charset="0"/>
                <a:hlinkClick r:id="rId3"/>
              </a:rPr>
              <a:t> İlkokulu</a:t>
            </a:r>
            <a:r>
              <a:rPr lang="tr-TR" sz="2400" dirty="0">
                <a:latin typeface="Comic Sans MS" panose="030F0702030302020204" pitchFamily="66" charset="0"/>
              </a:rPr>
              <a:t> 2. sınıf öğrencisi </a:t>
            </a:r>
            <a:r>
              <a:rPr lang="tr-TR" sz="2400" dirty="0">
                <a:latin typeface="Comic Sans MS" panose="030F0702030302020204" pitchFamily="66" charset="0"/>
                <a:hlinkClick r:id="rId4"/>
              </a:rPr>
              <a:t>Mertcan Karalar</a:t>
            </a:r>
            <a:r>
              <a:rPr lang="tr-TR" sz="2400" dirty="0">
                <a:latin typeface="Comic Sans MS" panose="030F0702030302020204" pitchFamily="66" charset="0"/>
              </a:rPr>
              <a:t> (7), sınıfındaki dolaptan kitap almak istedi. Bu sırada devrilen dolap, küçük çocuğun üzerine düştü</a:t>
            </a:r>
            <a:r>
              <a:rPr lang="tr-TR" sz="2400" dirty="0" smtClean="0">
                <a:latin typeface="Comic Sans MS" panose="030F0702030302020204" pitchFamily="66" charset="0"/>
              </a:rPr>
              <a:t>.</a:t>
            </a:r>
          </a:p>
          <a:p>
            <a:pPr marL="342900" indent="-342900" algn="just">
              <a:buClr>
                <a:schemeClr val="accent1"/>
              </a:buClr>
              <a:buFont typeface="Wingdings" panose="05000000000000000000" pitchFamily="2" charset="2"/>
              <a:buChar char="v"/>
            </a:pPr>
            <a:endParaRPr lang="tr-TR" sz="2400" dirty="0" smtClean="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Yaralanan Mertcan Karalar, okul idarecileri tarafından </a:t>
            </a:r>
            <a:r>
              <a:rPr lang="tr-TR" sz="2400" dirty="0" err="1">
                <a:latin typeface="Comic Sans MS" panose="030F0702030302020204" pitchFamily="66" charset="0"/>
              </a:rPr>
              <a:t>Bolaman</a:t>
            </a:r>
            <a:r>
              <a:rPr lang="tr-TR" sz="2400" dirty="0">
                <a:latin typeface="Comic Sans MS" panose="030F0702030302020204" pitchFamily="66" charset="0"/>
              </a:rPr>
              <a:t> Aile Sağlık Merkezine götürüldü. Buradaki müdahalenin ardından küçük Mertcan, Fatsa Devlet Hastanesine sevk edildi</a:t>
            </a:r>
            <a:r>
              <a:rPr lang="tr-TR" sz="2400" dirty="0" smtClean="0">
                <a:latin typeface="Comic Sans MS" panose="030F0702030302020204" pitchFamily="66" charset="0"/>
              </a:rPr>
              <a:t>.</a:t>
            </a:r>
          </a:p>
          <a:p>
            <a:pPr marL="342900" indent="-342900" algn="just">
              <a:buClr>
                <a:schemeClr val="accent1"/>
              </a:buClr>
              <a:buFont typeface="Wingdings" panose="05000000000000000000" pitchFamily="2" charset="2"/>
              <a:buChar char="v"/>
            </a:pPr>
            <a:endParaRPr lang="tr-TR" sz="2400" dirty="0">
              <a:latin typeface="Comic Sans MS" panose="030F0702030302020204" pitchFamily="66" charset="0"/>
            </a:endParaRPr>
          </a:p>
          <a:p>
            <a:pPr marL="342900" indent="-342900" algn="just">
              <a:buClr>
                <a:schemeClr val="accent1"/>
              </a:buClr>
              <a:buFont typeface="Wingdings" panose="05000000000000000000" pitchFamily="2" charset="2"/>
              <a:buChar char="v"/>
            </a:pPr>
            <a:r>
              <a:rPr lang="tr-TR" sz="2400" dirty="0">
                <a:latin typeface="Comic Sans MS" panose="030F0702030302020204" pitchFamily="66" charset="0"/>
              </a:rPr>
              <a:t>Tedavisi süren </a:t>
            </a:r>
            <a:r>
              <a:rPr lang="tr-TR" sz="2400" dirty="0" err="1">
                <a:latin typeface="Comic Sans MS" panose="030F0702030302020204" pitchFamily="66" charset="0"/>
              </a:rPr>
              <a:t>Karalar'ın</a:t>
            </a:r>
            <a:r>
              <a:rPr lang="tr-TR" sz="2400" dirty="0">
                <a:latin typeface="Comic Sans MS" panose="030F0702030302020204" pitchFamily="66" charset="0"/>
              </a:rPr>
              <a:t> durumunun iyi olduğu, olaya ilişkin inceleme başlatılacağı öğrenildi.</a:t>
            </a:r>
          </a:p>
          <a:p>
            <a:pPr marL="342900" indent="-342900" algn="just">
              <a:buClr>
                <a:schemeClr val="accent1"/>
              </a:buClr>
              <a:buFont typeface="Wingdings" panose="05000000000000000000" pitchFamily="2" charset="2"/>
              <a:buChar char="v"/>
            </a:pPr>
            <a:endParaRPr lang="tr-TR" sz="2400" dirty="0">
              <a:latin typeface="Comic Sans MS" panose="030F0702030302020204" pitchFamily="66" charset="0"/>
            </a:endParaRPr>
          </a:p>
        </p:txBody>
      </p:sp>
    </p:spTree>
    <p:extLst>
      <p:ext uri="{BB962C8B-B14F-4D97-AF65-F5344CB8AC3E}">
        <p14:creationId xmlns:p14="http://schemas.microsoft.com/office/powerpoint/2010/main" val="231765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260648"/>
            <a:ext cx="7467600" cy="562074"/>
          </a:xfrm>
          <a:solidFill>
            <a:schemeClr val="accent1">
              <a:lumMod val="60000"/>
              <a:lumOff val="40000"/>
            </a:schemeClr>
          </a:solidFill>
        </p:spPr>
        <p:txBody>
          <a:bodyPr>
            <a:normAutofit/>
          </a:bodyPr>
          <a:lstStyle/>
          <a:p>
            <a:pPr algn="ctr"/>
            <a:r>
              <a:rPr lang="tr-TR" sz="2800" dirty="0" smtClean="0">
                <a:solidFill>
                  <a:schemeClr val="accent2">
                    <a:lumMod val="75000"/>
                  </a:schemeClr>
                </a:solidFill>
                <a:latin typeface="Comic Sans MS" panose="030F0702030302020204" pitchFamily="66" charset="0"/>
              </a:rPr>
              <a:t>Kalorifer peteği düşmesi </a:t>
            </a:r>
            <a:endParaRPr lang="tr-TR" sz="2800" dirty="0">
              <a:solidFill>
                <a:schemeClr val="accent2">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755576" y="1600200"/>
            <a:ext cx="7467600" cy="3484984"/>
          </a:xfrm>
        </p:spPr>
        <p:txBody>
          <a:bodyPr/>
          <a:lstStyle/>
          <a:p>
            <a:pPr algn="just">
              <a:lnSpc>
                <a:spcPct val="150000"/>
              </a:lnSpc>
              <a:buFont typeface="Wingdings" panose="05000000000000000000" pitchFamily="2" charset="2"/>
              <a:buChar char="v"/>
            </a:pPr>
            <a:r>
              <a:rPr lang="tr-TR" dirty="0" err="1">
                <a:latin typeface="Comic Sans MS" panose="030F0702030302020204" pitchFamily="66" charset="0"/>
              </a:rPr>
              <a:t>Bursanın</a:t>
            </a:r>
            <a:r>
              <a:rPr lang="tr-TR" dirty="0">
                <a:latin typeface="Comic Sans MS" panose="030F0702030302020204" pitchFamily="66" charset="0"/>
              </a:rPr>
              <a:t> İnegöl ilçesinde, ana sınıfında üzerine kalorifer peteği düşen öğrenci yaralandı. İshakpaşa İlkokulu bünyesinde bulunan ana sınıfında meydana gelen olayda, üzerine kalorifer peteği düşen 5 yaşındaki A.İ. yaralandı.</a:t>
            </a:r>
          </a:p>
        </p:txBody>
      </p:sp>
    </p:spTree>
    <p:extLst>
      <p:ext uri="{BB962C8B-B14F-4D97-AF65-F5344CB8AC3E}">
        <p14:creationId xmlns:p14="http://schemas.microsoft.com/office/powerpoint/2010/main" val="172421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584" y="260648"/>
            <a:ext cx="7467600" cy="1143000"/>
          </a:xfrm>
          <a:solidFill>
            <a:schemeClr val="accent1">
              <a:lumMod val="60000"/>
              <a:lumOff val="40000"/>
            </a:schemeClr>
          </a:solidFill>
        </p:spPr>
        <p:txBody>
          <a:bodyPr>
            <a:normAutofit/>
          </a:bodyPr>
          <a:lstStyle/>
          <a:p>
            <a:pPr algn="ctr"/>
            <a:r>
              <a:rPr lang="tr-TR" sz="2800" b="1" dirty="0">
                <a:solidFill>
                  <a:schemeClr val="accent2">
                    <a:lumMod val="75000"/>
                  </a:schemeClr>
                </a:solidFill>
                <a:latin typeface="Comic Sans MS" panose="030F0702030302020204" pitchFamily="66" charset="0"/>
              </a:rPr>
              <a:t>Efe BOZ</a:t>
            </a:r>
            <a:br>
              <a:rPr lang="tr-TR" sz="2800" b="1" dirty="0">
                <a:solidFill>
                  <a:schemeClr val="accent2">
                    <a:lumMod val="75000"/>
                  </a:schemeClr>
                </a:solidFill>
                <a:latin typeface="Comic Sans MS" panose="030F0702030302020204" pitchFamily="66" charset="0"/>
              </a:rPr>
            </a:br>
            <a:r>
              <a:rPr lang="tr-TR" sz="2800" b="1" dirty="0">
                <a:solidFill>
                  <a:schemeClr val="accent2">
                    <a:lumMod val="75000"/>
                  </a:schemeClr>
                </a:solidFill>
                <a:latin typeface="Comic Sans MS" panose="030F0702030302020204" pitchFamily="66" charset="0"/>
              </a:rPr>
              <a:t>Ana Sınıfı Öğrencisiydi</a:t>
            </a:r>
            <a:endParaRPr lang="tr-TR" sz="2800" dirty="0">
              <a:solidFill>
                <a:schemeClr val="accent2">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223412" y="1556792"/>
            <a:ext cx="4608512" cy="5301208"/>
          </a:xfrm>
        </p:spPr>
        <p:txBody>
          <a:bodyPr>
            <a:noAutofit/>
          </a:bodyPr>
          <a:lstStyle/>
          <a:p>
            <a:pPr algn="just">
              <a:buFont typeface="Wingdings" panose="05000000000000000000" pitchFamily="2" charset="2"/>
              <a:buChar char="v"/>
            </a:pPr>
            <a:r>
              <a:rPr lang="tr-TR" dirty="0" smtClean="0">
                <a:latin typeface="Comic Sans MS" panose="030F0702030302020204" pitchFamily="66" charset="0"/>
              </a:rPr>
              <a:t>Ana </a:t>
            </a:r>
            <a:r>
              <a:rPr lang="tr-TR" dirty="0">
                <a:latin typeface="Comic Sans MS" panose="030F0702030302020204" pitchFamily="66" charset="0"/>
              </a:rPr>
              <a:t>sınıfı öğrencisi </a:t>
            </a:r>
            <a:r>
              <a:rPr lang="tr-TR" dirty="0" smtClean="0">
                <a:latin typeface="Comic Sans MS" panose="030F0702030302020204" pitchFamily="66" charset="0"/>
              </a:rPr>
              <a:t>lavabo kurbanı </a:t>
            </a:r>
            <a:r>
              <a:rPr lang="tr-TR" dirty="0">
                <a:latin typeface="Comic Sans MS" panose="030F0702030302020204" pitchFamily="66" charset="0"/>
              </a:rPr>
              <a:t>oldu. İstanbul Maltepe'de bir ana sınıfı öğrencisi, düşerek kırılan lavabonun boğazını kesmesi sonucu öldü. </a:t>
            </a:r>
            <a:endParaRPr lang="tr-TR" dirty="0" smtClean="0">
              <a:latin typeface="Comic Sans MS" panose="030F0702030302020204" pitchFamily="66" charset="0"/>
            </a:endParaRPr>
          </a:p>
          <a:p>
            <a:pPr marL="0" indent="0" algn="just">
              <a:buNone/>
            </a:pPr>
            <a:endParaRPr lang="tr-TR" dirty="0">
              <a:latin typeface="Comic Sans MS" panose="030F0702030302020204" pitchFamily="66" charset="0"/>
            </a:endParaRPr>
          </a:p>
          <a:p>
            <a:pPr algn="just">
              <a:buFont typeface="Wingdings" panose="05000000000000000000" pitchFamily="2" charset="2"/>
              <a:buChar char="v"/>
            </a:pPr>
            <a:r>
              <a:rPr lang="tr-TR" dirty="0" smtClean="0">
                <a:latin typeface="Comic Sans MS" panose="030F0702030302020204" pitchFamily="66" charset="0"/>
              </a:rPr>
              <a:t>İstanbul </a:t>
            </a:r>
            <a:r>
              <a:rPr lang="tr-TR" dirty="0">
                <a:latin typeface="Comic Sans MS" panose="030F0702030302020204" pitchFamily="66" charset="0"/>
              </a:rPr>
              <a:t>Milli Eğitim  Müdürlüğü, Maltepe'de ana okulu öğrencisinin ölümüyle ilgili inceleme ve soruşturma başlattı</a:t>
            </a:r>
            <a:r>
              <a:rPr lang="tr-TR" dirty="0" smtClean="0">
                <a:latin typeface="Comic Sans MS" panose="030F0702030302020204" pitchFamily="66" charset="0"/>
              </a:rPr>
              <a:t>.</a:t>
            </a:r>
          </a:p>
          <a:p>
            <a:pPr marL="0" indent="0" algn="just">
              <a:buNone/>
            </a:pPr>
            <a:r>
              <a:rPr lang="tr-TR" sz="1600" dirty="0" smtClean="0">
                <a:latin typeface="Comic Sans MS" panose="030F0702030302020204" pitchFamily="66" charset="0"/>
              </a:rPr>
              <a:t>                                                   12.05.2010 </a:t>
            </a:r>
          </a:p>
          <a:p>
            <a:pPr marL="0" indent="0" algn="just">
              <a:buNone/>
            </a:pPr>
            <a:r>
              <a:rPr lang="tr-TR" sz="1600" dirty="0" smtClean="0">
                <a:latin typeface="Comic Sans MS" panose="030F0702030302020204" pitchFamily="66" charset="0"/>
              </a:rPr>
              <a:t>                                                    CNN </a:t>
            </a:r>
            <a:r>
              <a:rPr lang="tr-TR" sz="1600" dirty="0">
                <a:latin typeface="Comic Sans MS" panose="030F0702030302020204" pitchFamily="66" charset="0"/>
              </a:rPr>
              <a:t>Türk</a:t>
            </a:r>
          </a:p>
          <a:p>
            <a:pPr algn="just"/>
            <a:endParaRPr lang="tr-TR" dirty="0">
              <a:latin typeface="Comic Sans MS" panose="030F0702030302020204" pitchFamily="66" charset="0"/>
            </a:endParaRPr>
          </a:p>
        </p:txBody>
      </p:sp>
      <p:pic>
        <p:nvPicPr>
          <p:cNvPr id="4" name="Picture 2" descr="C:\Documents and Settings\MyPc\Desktop\54472.jpg"/>
          <p:cNvPicPr>
            <a:picLocks noChangeAspect="1" noChangeArrowheads="1"/>
          </p:cNvPicPr>
          <p:nvPr/>
        </p:nvPicPr>
        <p:blipFill>
          <a:blip r:embed="rId2" cstate="print"/>
          <a:srcRect/>
          <a:stretch>
            <a:fillRect/>
          </a:stretch>
        </p:blipFill>
        <p:spPr bwMode="auto">
          <a:xfrm>
            <a:off x="251520" y="1700808"/>
            <a:ext cx="3971892" cy="2952328"/>
          </a:xfrm>
          <a:prstGeom prst="rect">
            <a:avLst/>
          </a:prstGeom>
          <a:noFill/>
        </p:spPr>
      </p:pic>
    </p:spTree>
    <p:extLst>
      <p:ext uri="{BB962C8B-B14F-4D97-AF65-F5344CB8AC3E}">
        <p14:creationId xmlns:p14="http://schemas.microsoft.com/office/powerpoint/2010/main" val="83815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321005"/>
            <a:ext cx="7467600" cy="990182"/>
          </a:xfrm>
          <a:solidFill>
            <a:schemeClr val="accent1">
              <a:lumMod val="60000"/>
              <a:lumOff val="40000"/>
            </a:schemeClr>
          </a:solidFill>
        </p:spPr>
        <p:txBody>
          <a:bodyPr>
            <a:normAutofit/>
          </a:bodyPr>
          <a:lstStyle/>
          <a:p>
            <a:pPr algn="ctr"/>
            <a:r>
              <a:rPr lang="tr-TR" sz="2400" b="1" dirty="0">
                <a:solidFill>
                  <a:schemeClr val="accent2">
                    <a:lumMod val="75000"/>
                  </a:schemeClr>
                </a:solidFill>
                <a:latin typeface="Comic Sans MS" panose="030F0702030302020204" pitchFamily="66" charset="0"/>
              </a:rPr>
              <a:t>ŞÜKRÜ SALİH  </a:t>
            </a:r>
            <a:br>
              <a:rPr lang="tr-TR" sz="2400" b="1" dirty="0">
                <a:solidFill>
                  <a:schemeClr val="accent2">
                    <a:lumMod val="75000"/>
                  </a:schemeClr>
                </a:solidFill>
                <a:latin typeface="Comic Sans MS" panose="030F0702030302020204" pitchFamily="66" charset="0"/>
              </a:rPr>
            </a:br>
            <a:r>
              <a:rPr lang="tr-TR" sz="2400" b="1" dirty="0">
                <a:solidFill>
                  <a:schemeClr val="accent2">
                    <a:lumMod val="75000"/>
                  </a:schemeClr>
                </a:solidFill>
                <a:latin typeface="Comic Sans MS" panose="030F0702030302020204" pitchFamily="66" charset="0"/>
              </a:rPr>
              <a:t>Daha 7 yaşında ve I. Sınıf öğrencisiydi</a:t>
            </a:r>
            <a:r>
              <a:rPr lang="tr-TR" sz="2400" dirty="0">
                <a:solidFill>
                  <a:schemeClr val="accent2">
                    <a:lumMod val="75000"/>
                  </a:schemeClr>
                </a:solidFill>
                <a:latin typeface="Comic Sans MS" panose="030F0702030302020204" pitchFamily="66" charset="0"/>
              </a:rPr>
              <a:t>.</a:t>
            </a:r>
          </a:p>
        </p:txBody>
      </p:sp>
      <p:sp>
        <p:nvSpPr>
          <p:cNvPr id="3" name="İçerik Yer Tutucusu 2"/>
          <p:cNvSpPr>
            <a:spLocks noGrp="1"/>
          </p:cNvSpPr>
          <p:nvPr>
            <p:ph sz="quarter" idx="1"/>
          </p:nvPr>
        </p:nvSpPr>
        <p:spPr>
          <a:xfrm>
            <a:off x="457200" y="1600200"/>
            <a:ext cx="5698976" cy="4873752"/>
          </a:xfrm>
        </p:spPr>
        <p:txBody>
          <a:bodyPr/>
          <a:lstStyle/>
          <a:p>
            <a:pPr algn="just">
              <a:buFont typeface="Wingdings" panose="05000000000000000000" pitchFamily="2" charset="2"/>
              <a:buChar char="v"/>
            </a:pPr>
            <a:r>
              <a:rPr lang="tr-TR" dirty="0">
                <a:latin typeface="Comic Sans MS" panose="030F0702030302020204" pitchFamily="66" charset="0"/>
              </a:rPr>
              <a:t>Ankara'nın Etimesgut ilçesinde, bir okulun yaklaşık </a:t>
            </a:r>
            <a:r>
              <a:rPr lang="tr-TR" b="1" dirty="0">
                <a:solidFill>
                  <a:srgbClr val="FF0000"/>
                </a:solidFill>
                <a:latin typeface="Comic Sans MS" panose="030F0702030302020204" pitchFamily="66" charset="0"/>
              </a:rPr>
              <a:t>300 kilo ağırlığındaki raylı demir kapı üzerine düşen</a:t>
            </a:r>
            <a:r>
              <a:rPr lang="tr-TR" b="1" dirty="0">
                <a:latin typeface="Comic Sans MS" panose="030F0702030302020204" pitchFamily="66" charset="0"/>
              </a:rPr>
              <a:t> 7 yaşındaki Şükrü Salih Sağlam, </a:t>
            </a:r>
            <a:r>
              <a:rPr lang="tr-TR" dirty="0">
                <a:latin typeface="Comic Sans MS" panose="030F0702030302020204" pitchFamily="66" charset="0"/>
              </a:rPr>
              <a:t>hastanede hayat mücadelesi veriyor. Üzerine kapı düştükten sonra başını yere çarpan çocuğun tedavi gördüğü Turgut Özal Tıp Fakültesi Hastanesi'nde beyin ölümü gerçekleşti. Okuduğu İstiklal İlkokulu'nun kapısı altında kalan çocuğun ailesi ise ümidini kesmeyerek, herkesten dua </a:t>
            </a:r>
            <a:r>
              <a:rPr lang="tr-TR" dirty="0" smtClean="0">
                <a:latin typeface="Comic Sans MS" panose="030F0702030302020204" pitchFamily="66" charset="0"/>
              </a:rPr>
              <a:t>bekliyor</a:t>
            </a:r>
            <a:r>
              <a:rPr lang="tr-TR" dirty="0">
                <a:latin typeface="Comic Sans MS" panose="030F0702030302020204" pitchFamily="66" charset="0"/>
              </a:rPr>
              <a:t>.</a:t>
            </a:r>
          </a:p>
        </p:txBody>
      </p:sp>
      <p:pic>
        <p:nvPicPr>
          <p:cNvPr id="4" name="Picture 2" descr="C:\Documents and Settings\MyPc\Desktop\isg kaza haberleri\977432.jpg"/>
          <p:cNvPicPr>
            <a:picLocks noChangeAspect="1" noChangeArrowheads="1"/>
          </p:cNvPicPr>
          <p:nvPr/>
        </p:nvPicPr>
        <p:blipFill>
          <a:blip r:embed="rId2" cstate="print"/>
          <a:srcRect/>
          <a:stretch>
            <a:fillRect/>
          </a:stretch>
        </p:blipFill>
        <p:spPr bwMode="auto">
          <a:xfrm>
            <a:off x="6156176" y="1700808"/>
            <a:ext cx="2592288" cy="3312368"/>
          </a:xfrm>
          <a:prstGeom prst="rect">
            <a:avLst/>
          </a:prstGeom>
          <a:noFill/>
        </p:spPr>
      </p:pic>
      <p:sp>
        <p:nvSpPr>
          <p:cNvPr id="5" name="5 Dikdörtgen"/>
          <p:cNvSpPr/>
          <p:nvPr/>
        </p:nvSpPr>
        <p:spPr>
          <a:xfrm>
            <a:off x="6876256" y="6150786"/>
            <a:ext cx="1564852" cy="646331"/>
          </a:xfrm>
          <a:prstGeom prst="rect">
            <a:avLst/>
          </a:prstGeom>
        </p:spPr>
        <p:txBody>
          <a:bodyPr wrap="none">
            <a:spAutoFit/>
          </a:bodyPr>
          <a:lstStyle/>
          <a:p>
            <a:r>
              <a:rPr lang="tr-TR" dirty="0"/>
              <a:t> </a:t>
            </a:r>
            <a:r>
              <a:rPr lang="tr-TR" dirty="0" smtClean="0"/>
              <a:t>19.03.2013</a:t>
            </a:r>
          </a:p>
          <a:p>
            <a:r>
              <a:rPr lang="tr-TR" dirty="0" smtClean="0"/>
              <a:t>Cihan Haber</a:t>
            </a:r>
            <a:endParaRPr lang="tr-TR" dirty="0"/>
          </a:p>
        </p:txBody>
      </p:sp>
    </p:spTree>
    <p:extLst>
      <p:ext uri="{BB962C8B-B14F-4D97-AF65-F5344CB8AC3E}">
        <p14:creationId xmlns:p14="http://schemas.microsoft.com/office/powerpoint/2010/main" val="402387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219252"/>
            <a:ext cx="7467600" cy="652934"/>
          </a:xfrm>
          <a:solidFill>
            <a:schemeClr val="accent1">
              <a:lumMod val="60000"/>
              <a:lumOff val="40000"/>
            </a:schemeClr>
          </a:solidFill>
        </p:spPr>
        <p:txBody>
          <a:bodyPr/>
          <a:lstStyle/>
          <a:p>
            <a:pPr algn="ctr"/>
            <a:r>
              <a:rPr lang="tr-TR" sz="3200" b="1" dirty="0" smtClean="0">
                <a:solidFill>
                  <a:schemeClr val="accent2">
                    <a:lumMod val="75000"/>
                  </a:schemeClr>
                </a:solidFill>
              </a:rPr>
              <a:t>OKULDA İSPİRTO ALEV ALDI</a:t>
            </a:r>
            <a:endParaRPr lang="tr-TR" dirty="0">
              <a:solidFill>
                <a:schemeClr val="accent2">
                  <a:lumMod val="75000"/>
                </a:schemeClr>
              </a:solidFill>
            </a:endParaRPr>
          </a:p>
        </p:txBody>
      </p:sp>
      <p:sp>
        <p:nvSpPr>
          <p:cNvPr id="4" name="Dikdörtgen 3"/>
          <p:cNvSpPr/>
          <p:nvPr/>
        </p:nvSpPr>
        <p:spPr>
          <a:xfrm>
            <a:off x="0" y="1225689"/>
            <a:ext cx="5665995" cy="5632311"/>
          </a:xfrm>
          <a:prstGeom prst="rect">
            <a:avLst/>
          </a:prstGeom>
        </p:spPr>
        <p:txBody>
          <a:bodyPr wrap="square">
            <a:spAutoFit/>
          </a:bodyPr>
          <a:lstStyle/>
          <a:p>
            <a:pPr marL="342900" indent="-342900" algn="just" fontAlgn="base">
              <a:buClr>
                <a:schemeClr val="accent1"/>
              </a:buClr>
              <a:buFont typeface="Wingdings" panose="05000000000000000000" pitchFamily="2" charset="2"/>
              <a:buChar char="v"/>
            </a:pPr>
            <a:r>
              <a:rPr lang="tr-TR" sz="2400" dirty="0">
                <a:latin typeface="Comic Sans MS" panose="030F0702030302020204" pitchFamily="66" charset="0"/>
              </a:rPr>
              <a:t>Tunceli'de bir ortaokulda laboratuvarda yapılan deney sırasında ispirtonun alev alması sonucu bir öğretmen ve iki öğrenci yaralandı. </a:t>
            </a:r>
            <a:r>
              <a:rPr lang="tr-TR" sz="2400" dirty="0" smtClean="0">
                <a:latin typeface="Comic Sans MS" panose="030F0702030302020204" pitchFamily="66" charset="0"/>
              </a:rPr>
              <a:t>Tunceli Hürriyet </a:t>
            </a:r>
            <a:r>
              <a:rPr lang="tr-TR" sz="2400" dirty="0">
                <a:latin typeface="Comic Sans MS" panose="030F0702030302020204" pitchFamily="66" charset="0"/>
              </a:rPr>
              <a:t>Ortaokulu'nda Fen ve Teknoloji Öğretmeni Cihan Sevim ile 5. sınıf öğrencileri, bilim uygulamaları dersinde laboratuvarda deney yaparken, beherde bulunan ispirto alev aldı. Öğretmen Sevim ile öğrenciler </a:t>
            </a:r>
            <a:r>
              <a:rPr lang="tr-TR" sz="2400" dirty="0" err="1">
                <a:latin typeface="Comic Sans MS" panose="030F0702030302020204" pitchFamily="66" charset="0"/>
              </a:rPr>
              <a:t>Olida</a:t>
            </a:r>
            <a:r>
              <a:rPr lang="tr-TR" sz="2400" dirty="0">
                <a:latin typeface="Comic Sans MS" panose="030F0702030302020204" pitchFamily="66" charset="0"/>
              </a:rPr>
              <a:t> </a:t>
            </a:r>
            <a:r>
              <a:rPr lang="tr-TR" sz="2400" dirty="0" err="1">
                <a:latin typeface="Comic Sans MS" panose="030F0702030302020204" pitchFamily="66" charset="0"/>
              </a:rPr>
              <a:t>Kasun</a:t>
            </a:r>
            <a:r>
              <a:rPr lang="tr-TR" sz="2400" dirty="0">
                <a:latin typeface="Comic Sans MS" panose="030F0702030302020204" pitchFamily="66" charset="0"/>
              </a:rPr>
              <a:t> ve </a:t>
            </a:r>
            <a:r>
              <a:rPr lang="tr-TR" sz="2400" dirty="0" err="1">
                <a:latin typeface="Comic Sans MS" panose="030F0702030302020204" pitchFamily="66" charset="0"/>
              </a:rPr>
              <a:t>Rozelin</a:t>
            </a:r>
            <a:r>
              <a:rPr lang="tr-TR" sz="2400" dirty="0">
                <a:latin typeface="Comic Sans MS" panose="030F0702030302020204" pitchFamily="66" charset="0"/>
              </a:rPr>
              <a:t> Pamukçu'nun yüzünde ve vücudunda yanık oluştu. Polis ekiplerince inceleme  </a:t>
            </a:r>
            <a:r>
              <a:rPr lang="tr-TR" sz="2400" dirty="0" smtClean="0">
                <a:latin typeface="Comic Sans MS" panose="030F0702030302020204" pitchFamily="66" charset="0"/>
              </a:rPr>
              <a:t>yapıldı.</a:t>
            </a:r>
          </a:p>
        </p:txBody>
      </p:sp>
      <p:sp>
        <p:nvSpPr>
          <p:cNvPr id="5" name="6 Dikdörtgen"/>
          <p:cNvSpPr/>
          <p:nvPr/>
        </p:nvSpPr>
        <p:spPr>
          <a:xfrm>
            <a:off x="7092280" y="6093296"/>
            <a:ext cx="2051720" cy="523220"/>
          </a:xfrm>
          <a:prstGeom prst="rect">
            <a:avLst/>
          </a:prstGeom>
        </p:spPr>
        <p:txBody>
          <a:bodyPr wrap="square">
            <a:spAutoFit/>
          </a:bodyPr>
          <a:lstStyle/>
          <a:p>
            <a:pPr fontAlgn="base"/>
            <a:r>
              <a:rPr lang="tr-TR" sz="1400" dirty="0" smtClean="0">
                <a:latin typeface="Comic Sans MS" panose="030F0702030302020204" pitchFamily="66" charset="0"/>
              </a:rPr>
              <a:t>mynet haber </a:t>
            </a:r>
          </a:p>
          <a:p>
            <a:pPr fontAlgn="base"/>
            <a:r>
              <a:rPr lang="tr-TR" sz="1400" dirty="0" smtClean="0">
                <a:latin typeface="Comic Sans MS" panose="030F0702030302020204" pitchFamily="66" charset="0"/>
              </a:rPr>
              <a:t>14 Şubat 2013 </a:t>
            </a:r>
          </a:p>
        </p:txBody>
      </p:sp>
      <p:pic>
        <p:nvPicPr>
          <p:cNvPr id="6" name="Picture 2" descr="C:\Documents and Settings\MyPc\Desktop\isg kaza haberleri\tunceli-deney.jpg"/>
          <p:cNvPicPr>
            <a:picLocks noChangeAspect="1" noChangeArrowheads="1"/>
          </p:cNvPicPr>
          <p:nvPr/>
        </p:nvPicPr>
        <p:blipFill>
          <a:blip r:embed="rId2" cstate="print"/>
          <a:srcRect/>
          <a:stretch>
            <a:fillRect/>
          </a:stretch>
        </p:blipFill>
        <p:spPr bwMode="auto">
          <a:xfrm>
            <a:off x="5701702" y="1844824"/>
            <a:ext cx="3182227" cy="2766916"/>
          </a:xfrm>
          <a:prstGeom prst="rect">
            <a:avLst/>
          </a:prstGeom>
          <a:noFill/>
        </p:spPr>
      </p:pic>
    </p:spTree>
    <p:extLst>
      <p:ext uri="{BB962C8B-B14F-4D97-AF65-F5344CB8AC3E}">
        <p14:creationId xmlns:p14="http://schemas.microsoft.com/office/powerpoint/2010/main" val="405356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147248" cy="1143000"/>
          </a:xfrm>
          <a:solidFill>
            <a:schemeClr val="accent1">
              <a:lumMod val="60000"/>
              <a:lumOff val="40000"/>
            </a:schemeClr>
          </a:solidFill>
        </p:spPr>
        <p:txBody>
          <a:bodyPr>
            <a:noAutofit/>
          </a:bodyPr>
          <a:lstStyle/>
          <a:p>
            <a:pPr algn="ctr"/>
            <a:r>
              <a:rPr lang="tr-TR" sz="2400" dirty="0">
                <a:solidFill>
                  <a:schemeClr val="accent2">
                    <a:lumMod val="75000"/>
                  </a:schemeClr>
                </a:solidFill>
                <a:latin typeface="Comic Sans MS" panose="030F0702030302020204" pitchFamily="66" charset="0"/>
              </a:rPr>
              <a:t>Bağcılar'da okul bahçesinde oynayan çocuklardan birisinin üzerine demir kapı devrildi. Yaralanan çocuk hastanede tedavi altına </a:t>
            </a:r>
            <a:r>
              <a:rPr lang="tr-TR" sz="2400" dirty="0" smtClean="0">
                <a:solidFill>
                  <a:schemeClr val="accent2">
                    <a:lumMod val="75000"/>
                  </a:schemeClr>
                </a:solidFill>
                <a:latin typeface="Comic Sans MS" panose="030F0702030302020204" pitchFamily="66" charset="0"/>
              </a:rPr>
              <a:t>alındı</a:t>
            </a:r>
            <a:endParaRPr lang="tr-TR" sz="2400" dirty="0">
              <a:solidFill>
                <a:schemeClr val="accent2">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600200"/>
            <a:ext cx="8147248" cy="5141168"/>
          </a:xfrm>
        </p:spPr>
        <p:txBody>
          <a:bodyPr>
            <a:normAutofit lnSpcReduction="10000"/>
          </a:bodyPr>
          <a:lstStyle/>
          <a:p>
            <a:pPr algn="just">
              <a:buFont typeface="Wingdings" panose="05000000000000000000" pitchFamily="2" charset="2"/>
              <a:buChar char="v"/>
            </a:pPr>
            <a:r>
              <a:rPr lang="tr-TR" dirty="0">
                <a:latin typeface="Comic Sans MS" panose="030F0702030302020204" pitchFamily="66" charset="0"/>
              </a:rPr>
              <a:t>Bağcılar Fevzi Çakmak Mahallesi'nde bulunan Nene Hatun İlköğretim Okulu 3. Sınıf öğrencisi Yasin Fail arkadaşlarıyla beraber okul bahçesinde oynamaya başladı. Çocukların bahçede oynadığı sırada okula araç girişlerinin de yapıldığı bölümdeki sürgülü demir kapı 8 yaşındaki Yasin'in üzerine </a:t>
            </a:r>
            <a:r>
              <a:rPr lang="tr-TR" dirty="0" smtClean="0">
                <a:latin typeface="Comic Sans MS" panose="030F0702030302020204" pitchFamily="66" charset="0"/>
              </a:rPr>
              <a:t>devrildi.</a:t>
            </a:r>
          </a:p>
          <a:p>
            <a:pPr marL="0" indent="0" algn="just">
              <a:buNone/>
            </a:pPr>
            <a:endParaRPr lang="tr-TR" dirty="0" smtClean="0">
              <a:latin typeface="Comic Sans MS" panose="030F0702030302020204" pitchFamily="66" charset="0"/>
            </a:endParaRPr>
          </a:p>
          <a:p>
            <a:pPr algn="just">
              <a:buFont typeface="Wingdings" panose="05000000000000000000" pitchFamily="2" charset="2"/>
              <a:buChar char="v"/>
            </a:pPr>
            <a:r>
              <a:rPr lang="tr-TR" dirty="0">
                <a:latin typeface="Comic Sans MS" panose="030F0702030302020204" pitchFamily="66" charset="0"/>
              </a:rPr>
              <a:t>Yaralanan çocuğun dedesi </a:t>
            </a:r>
            <a:r>
              <a:rPr lang="tr-TR" dirty="0" err="1">
                <a:latin typeface="Comic Sans MS" panose="030F0702030302020204" pitchFamily="66" charset="0"/>
              </a:rPr>
              <a:t>Behran</a:t>
            </a:r>
            <a:r>
              <a:rPr lang="tr-TR" dirty="0">
                <a:latin typeface="Comic Sans MS" panose="030F0702030302020204" pitchFamily="66" charset="0"/>
              </a:rPr>
              <a:t> Fail olay sırasında okulda olmadığını belirterek "Ben burada değildim</a:t>
            </a:r>
            <a:r>
              <a:rPr lang="tr-TR" dirty="0" smtClean="0">
                <a:latin typeface="Comic Sans MS" panose="030F0702030302020204" pitchFamily="66" charset="0"/>
              </a:rPr>
              <a:t>. Haber </a:t>
            </a:r>
            <a:r>
              <a:rPr lang="tr-TR" dirty="0">
                <a:latin typeface="Comic Sans MS" panose="030F0702030302020204" pitchFamily="66" charset="0"/>
              </a:rPr>
              <a:t>aldım geldim. Demir yerde duruyordu. Çocuğu hastaneye kaldırmışlar. Çocuk oynarken olmuş. Çocuk kapıyı sallamış diyorlar. Çocukların her salladığı demir düşerse, burada can güvenliği var mı acaba" diye konuştu.</a:t>
            </a:r>
          </a:p>
        </p:txBody>
      </p:sp>
    </p:spTree>
    <p:extLst>
      <p:ext uri="{BB962C8B-B14F-4D97-AF65-F5344CB8AC3E}">
        <p14:creationId xmlns:p14="http://schemas.microsoft.com/office/powerpoint/2010/main" val="333963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584" y="48482"/>
            <a:ext cx="7467600" cy="1143000"/>
          </a:xfrm>
          <a:solidFill>
            <a:schemeClr val="accent1">
              <a:lumMod val="60000"/>
              <a:lumOff val="40000"/>
            </a:schemeClr>
          </a:solidFill>
        </p:spPr>
        <p:txBody>
          <a:bodyPr>
            <a:normAutofit/>
          </a:bodyPr>
          <a:lstStyle/>
          <a:p>
            <a:pPr algn="ctr"/>
            <a:r>
              <a:rPr lang="tr-TR" sz="2800" dirty="0">
                <a:solidFill>
                  <a:schemeClr val="accent2">
                    <a:lumMod val="75000"/>
                  </a:schemeClr>
                </a:solidFill>
                <a:latin typeface="Comic Sans MS" panose="030F0702030302020204" pitchFamily="66" charset="0"/>
              </a:rPr>
              <a:t>Bafra Endüstri Meslek Lisesi Öğrencisi Toprağa Verildi</a:t>
            </a:r>
          </a:p>
        </p:txBody>
      </p:sp>
      <p:sp>
        <p:nvSpPr>
          <p:cNvPr id="3" name="İçerik Yer Tutucusu 2"/>
          <p:cNvSpPr>
            <a:spLocks noGrp="1"/>
          </p:cNvSpPr>
          <p:nvPr>
            <p:ph sz="quarter" idx="1"/>
          </p:nvPr>
        </p:nvSpPr>
        <p:spPr>
          <a:xfrm>
            <a:off x="0" y="1340768"/>
            <a:ext cx="5149022" cy="5517232"/>
          </a:xfrm>
        </p:spPr>
        <p:txBody>
          <a:bodyPr>
            <a:noAutofit/>
          </a:bodyPr>
          <a:lstStyle/>
          <a:p>
            <a:pPr algn="just">
              <a:buFont typeface="Wingdings" panose="05000000000000000000" pitchFamily="2" charset="2"/>
              <a:buChar char="v"/>
            </a:pPr>
            <a:r>
              <a:rPr lang="tr-TR" dirty="0">
                <a:latin typeface="Comic Sans MS" panose="030F0702030302020204" pitchFamily="66" charset="0"/>
              </a:rPr>
              <a:t>Bafra Endüstri Meslek Lisesi Metal Teknolojisi alanı 12. Sınıf öğrencisi Osman Tural (19) geçirdiği iş kazası sonucu hayatını kaybetti</a:t>
            </a:r>
            <a:r>
              <a:rPr lang="tr-TR" dirty="0" smtClean="0">
                <a:latin typeface="Comic Sans MS" panose="030F0702030302020204" pitchFamily="66" charset="0"/>
              </a:rPr>
              <a:t>.</a:t>
            </a:r>
          </a:p>
          <a:p>
            <a:pPr marL="0" indent="0" algn="just">
              <a:buNone/>
            </a:pPr>
            <a:endParaRPr lang="tr-TR" dirty="0">
              <a:latin typeface="Comic Sans MS" panose="030F0702030302020204" pitchFamily="66" charset="0"/>
            </a:endParaRPr>
          </a:p>
          <a:p>
            <a:pPr algn="just">
              <a:buFont typeface="Wingdings" panose="05000000000000000000" pitchFamily="2" charset="2"/>
              <a:buChar char="v"/>
            </a:pPr>
            <a:r>
              <a:rPr lang="tr-TR" dirty="0">
                <a:latin typeface="Comic Sans MS" panose="030F0702030302020204" pitchFamily="66" charset="0"/>
              </a:rPr>
              <a:t>19 Mayıs ilçesinde Bafra Endüstri Meslek Lisesi 12. sınıf öğrencisi 17 yaşındaki Osman, staj yaptığı bakım atölyesinde üzerine konteyner düşmesi üzerine hayatını kaybetti. Olayda ihmal olup olmadığı </a:t>
            </a:r>
            <a:r>
              <a:rPr lang="tr-TR" dirty="0" smtClean="0">
                <a:latin typeface="Comic Sans MS" panose="030F0702030302020204" pitchFamily="66" charset="0"/>
              </a:rPr>
              <a:t>soruşturuluyor.</a:t>
            </a:r>
            <a:endParaRPr lang="tr-TR" b="1" dirty="0">
              <a:latin typeface="Comic Sans MS" panose="030F0702030302020204" pitchFamily="66" charset="0"/>
            </a:endParaRPr>
          </a:p>
        </p:txBody>
      </p:sp>
      <p:pic>
        <p:nvPicPr>
          <p:cNvPr id="4" name="Picture 2" descr="C:\Documents and Settings\MyPc\Desktop\isg kaza haberleri\bafra_endustri_meslek_lisesi_ogrencisi_topraga_verildi_h2746.jpg"/>
          <p:cNvPicPr>
            <a:picLocks noChangeAspect="1" noChangeArrowheads="1"/>
          </p:cNvPicPr>
          <p:nvPr/>
        </p:nvPicPr>
        <p:blipFill>
          <a:blip r:embed="rId2" cstate="print"/>
          <a:srcRect/>
          <a:stretch>
            <a:fillRect/>
          </a:stretch>
        </p:blipFill>
        <p:spPr bwMode="auto">
          <a:xfrm>
            <a:off x="5149022" y="1772816"/>
            <a:ext cx="3960440" cy="2869779"/>
          </a:xfrm>
          <a:prstGeom prst="rect">
            <a:avLst/>
          </a:prstGeom>
          <a:noFill/>
        </p:spPr>
      </p:pic>
      <p:sp>
        <p:nvSpPr>
          <p:cNvPr id="5" name="Metin kutusu 4"/>
          <p:cNvSpPr txBox="1"/>
          <p:nvPr/>
        </p:nvSpPr>
        <p:spPr>
          <a:xfrm>
            <a:off x="6156176" y="5805264"/>
            <a:ext cx="1768624" cy="523220"/>
          </a:xfrm>
          <a:prstGeom prst="rect">
            <a:avLst/>
          </a:prstGeom>
          <a:noFill/>
        </p:spPr>
        <p:txBody>
          <a:bodyPr wrap="square" rtlCol="0">
            <a:spAutoFit/>
          </a:bodyPr>
          <a:lstStyle/>
          <a:p>
            <a:r>
              <a:rPr lang="tr-TR" sz="1400" dirty="0">
                <a:latin typeface="Comic Sans MS" panose="030F0702030302020204" pitchFamily="66" charset="0"/>
              </a:rPr>
              <a:t>Bafra Net </a:t>
            </a:r>
            <a:r>
              <a:rPr lang="tr-TR" sz="1400" dirty="0" smtClean="0">
                <a:latin typeface="Comic Sans MS" panose="030F0702030302020204" pitchFamily="66" charset="0"/>
              </a:rPr>
              <a:t>Haber</a:t>
            </a:r>
          </a:p>
          <a:p>
            <a:r>
              <a:rPr lang="tr-TR" sz="1400" dirty="0">
                <a:latin typeface="Comic Sans MS" panose="030F0702030302020204" pitchFamily="66" charset="0"/>
              </a:rPr>
              <a:t>19 Ocak 2013</a:t>
            </a:r>
          </a:p>
        </p:txBody>
      </p:sp>
    </p:spTree>
    <p:extLst>
      <p:ext uri="{BB962C8B-B14F-4D97-AF65-F5344CB8AC3E}">
        <p14:creationId xmlns:p14="http://schemas.microsoft.com/office/powerpoint/2010/main" val="7642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1349</TotalTime>
  <Words>871</Words>
  <Application>Microsoft Office PowerPoint</Application>
  <PresentationFormat>Ekran Gösterisi (4:3)</PresentationFormat>
  <Paragraphs>94</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Calibri</vt:lpstr>
      <vt:lpstr>Century Schoolbook</vt:lpstr>
      <vt:lpstr>Comic Sans MS</vt:lpstr>
      <vt:lpstr>Times New Roman</vt:lpstr>
      <vt:lpstr>Wingdings</vt:lpstr>
      <vt:lpstr>Wingdings 2</vt:lpstr>
      <vt:lpstr>Cumba</vt:lpstr>
      <vt:lpstr> OKUL ORTAMLARINDA YAŞANAN KAZALAR </vt:lpstr>
      <vt:lpstr>MEB okul kazalarına karşı yöneticileri uyardı</vt:lpstr>
      <vt:lpstr>PowerPoint Sunusu</vt:lpstr>
      <vt:lpstr>Kalorifer peteği düşmesi </vt:lpstr>
      <vt:lpstr>Efe BOZ Ana Sınıfı Öğrencisiydi</vt:lpstr>
      <vt:lpstr>ŞÜKRÜ SALİH   Daha 7 yaşında ve I. Sınıf öğrencisiydi.</vt:lpstr>
      <vt:lpstr>OKULDA İSPİRTO ALEV ALDI</vt:lpstr>
      <vt:lpstr>Bağcılar'da okul bahçesinde oynayan çocuklardan birisinin üzerine demir kapı devrildi. Yaralanan çocuk hastanede tedavi altına alındı</vt:lpstr>
      <vt:lpstr>Bafra Endüstri Meslek Lisesi Öğrencisi Toprağa Verildi</vt:lpstr>
      <vt:lpstr>OKLULDA FECİ ÖLÜM Samsun'da bir lise öğrencisi elektrik akımına kapılarak hayatını kaybetti.</vt:lpstr>
      <vt:lpstr>Okul inşaatında bir işçi öldü </vt:lpstr>
      <vt:lpstr>OKULLARDA CİVA KAZALARI</vt:lpstr>
      <vt:lpstr>OKULLARDA CİVA KAZALARI</vt:lpstr>
      <vt:lpstr>OKULLARDA CİVA KAZALARI</vt:lpstr>
      <vt:lpstr>OKULLARDA CİVA KAZALARI</vt:lpstr>
      <vt:lpstr>Okul tuvaletinde kene paniği</vt:lpstr>
      <vt:lpstr>PowerPoint Sunusu</vt:lpstr>
      <vt:lpstr>OKULLARIMIZDA  GÜVENSİZ ORTAMLAR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EĞİTİMİ</dc:title>
  <dc:creator>süleyman</dc:creator>
  <cp:lastModifiedBy>LENOVO</cp:lastModifiedBy>
  <cp:revision>127</cp:revision>
  <dcterms:created xsi:type="dcterms:W3CDTF">2014-05-09T06:24:40Z</dcterms:created>
  <dcterms:modified xsi:type="dcterms:W3CDTF">2014-12-29T21:11:57Z</dcterms:modified>
</cp:coreProperties>
</file>