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3" r:id="rId6"/>
    <p:sldId id="262" r:id="rId7"/>
    <p:sldId id="260" r:id="rId8"/>
    <p:sldId id="266" r:id="rId9"/>
    <p:sldId id="278" r:id="rId10"/>
    <p:sldId id="279" r:id="rId11"/>
    <p:sldId id="265" r:id="rId12"/>
    <p:sldId id="264"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03.05.2016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03.05.2016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340768"/>
            <a:ext cx="7772400" cy="3528392"/>
          </a:xfrm>
        </p:spPr>
        <p:txBody>
          <a:bodyPr>
            <a:normAutofit/>
          </a:bodyPr>
          <a:lstStyle/>
          <a:p>
            <a:r>
              <a:rPr lang="tr-TR" sz="6000" b="1" dirty="0" smtClean="0">
                <a:solidFill>
                  <a:srgbClr val="FF0000"/>
                </a:solidFill>
              </a:rPr>
              <a:t>SUR MESLEKİ VE TEKNİK ANADOLU LİSESİ</a:t>
            </a:r>
            <a:endParaRPr lang="tr-TR" sz="6000" b="1" dirty="0">
              <a:solidFill>
                <a:srgbClr val="FF0000"/>
              </a:solidFill>
            </a:endParaRPr>
          </a:p>
        </p:txBody>
      </p:sp>
    </p:spTree>
    <p:extLst>
      <p:ext uri="{BB962C8B-B14F-4D97-AF65-F5344CB8AC3E}">
        <p14:creationId xmlns:p14="http://schemas.microsoft.com/office/powerpoint/2010/main" xmlns="" val="64671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ÇAĞIL\Desktop\sil\adal.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63688" y="0"/>
            <a:ext cx="5472608" cy="68580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a:bodyPr>
          <a:lstStyle/>
          <a:p>
            <a:r>
              <a:rPr lang="tr-TR" sz="2800" b="1" dirty="0">
                <a:solidFill>
                  <a:srgbClr val="7030A0"/>
                </a:solidFill>
              </a:rPr>
              <a:t>YERLEŞTİRME İŞLEMLERİ</a:t>
            </a:r>
          </a:p>
        </p:txBody>
      </p:sp>
      <p:sp>
        <p:nvSpPr>
          <p:cNvPr id="3" name="İçerik Yer Tutucusu 2"/>
          <p:cNvSpPr>
            <a:spLocks noGrp="1"/>
          </p:cNvSpPr>
          <p:nvPr>
            <p:ph idx="1"/>
          </p:nvPr>
        </p:nvSpPr>
        <p:spPr>
          <a:xfrm>
            <a:off x="457200" y="1340768"/>
            <a:ext cx="8229600" cy="5256583"/>
          </a:xfrm>
        </p:spPr>
        <p:txBody>
          <a:bodyPr>
            <a:normAutofit fontScale="62500" lnSpcReduction="20000"/>
          </a:bodyPr>
          <a:lstStyle/>
          <a:p>
            <a:pPr marL="0" indent="0">
              <a:buNone/>
            </a:pPr>
            <a:r>
              <a:rPr lang="tr-TR" dirty="0"/>
              <a:t>Tercih başvurusunda bulunan öğrencilerin, puan üstünlüğü ve tercih sıraları dikkate alınarak yerleştirme işlemi yapılacaktır</a:t>
            </a:r>
            <a:r>
              <a:rPr lang="tr-TR" dirty="0" smtClean="0"/>
              <a:t>.</a:t>
            </a:r>
          </a:p>
          <a:p>
            <a:pPr marL="0" indent="0">
              <a:buNone/>
            </a:pPr>
            <a:endParaRPr lang="tr-TR" dirty="0"/>
          </a:p>
          <a:p>
            <a:pPr marL="0" indent="0">
              <a:buNone/>
            </a:pPr>
            <a:r>
              <a:rPr lang="tr-TR" dirty="0"/>
              <a:t>Öğrenci ATP tercihlerinden herhangi birisine yerleşmişse AMP tercihleri dikkate alınmayacaktır. ATP tercihlerine yerleşememesi durumunda ise AMP tercihleri puan üstünlüğü ve tercih sırasına göre değerlendirilecektir</a:t>
            </a:r>
            <a:r>
              <a:rPr lang="tr-TR" dirty="0" smtClean="0"/>
              <a:t>.</a:t>
            </a:r>
          </a:p>
          <a:p>
            <a:pPr marL="0" indent="0">
              <a:buNone/>
            </a:pPr>
            <a:endParaRPr lang="tr-TR" dirty="0"/>
          </a:p>
          <a:p>
            <a:pPr marL="0" indent="0">
              <a:buNone/>
            </a:pPr>
            <a:r>
              <a:rPr lang="tr-TR" dirty="0"/>
              <a:t>AMP de yerleştirme işlemi öğrencinin kayıtlı olduğu okuldaki alanlardan birisine yapılacaktır</a:t>
            </a:r>
            <a:r>
              <a:rPr lang="tr-TR" dirty="0" smtClean="0"/>
              <a:t>.</a:t>
            </a:r>
          </a:p>
          <a:p>
            <a:pPr marL="0" indent="0">
              <a:buNone/>
            </a:pPr>
            <a:endParaRPr lang="tr-TR" dirty="0"/>
          </a:p>
          <a:p>
            <a:pPr marL="0" indent="0">
              <a:buNone/>
            </a:pPr>
            <a:r>
              <a:rPr lang="tr-TR" dirty="0"/>
              <a:t>Yerleştirme işlemi tamamlandıktan sonra ATP ve AMP alanlarında kontenjan açığı olması halinde diğer ortaöğretim kurumlarından ilgili programa/alana geçiş şartlarını taşıyan öğrenciler, Yönetmelik esaslarına göre nakil yoluyla gelebileceklerdir</a:t>
            </a:r>
            <a:r>
              <a:rPr lang="tr-TR" dirty="0" smtClean="0"/>
              <a:t>.</a:t>
            </a:r>
          </a:p>
          <a:p>
            <a:pPr marL="0" indent="0">
              <a:buNone/>
            </a:pPr>
            <a:endParaRPr lang="tr-TR" dirty="0"/>
          </a:p>
          <a:p>
            <a:pPr marL="0" indent="0">
              <a:buNone/>
            </a:pPr>
            <a:r>
              <a:rPr lang="tr-TR" dirty="0"/>
              <a:t>Yerleştirildiği alanı değiştirmek isteyen öğrenciler kontenjan açığı bulunması durumunda koşullarını taşıdıkları alanlara 10 uncu sınıfta birinci dönemin sonuna kadar, alan değiştirerek de geçiş yapabilirler.</a:t>
            </a:r>
          </a:p>
        </p:txBody>
      </p:sp>
    </p:spTree>
    <p:extLst>
      <p:ext uri="{BB962C8B-B14F-4D97-AF65-F5344CB8AC3E}">
        <p14:creationId xmlns:p14="http://schemas.microsoft.com/office/powerpoint/2010/main" xmlns="" val="4122586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fontScale="90000"/>
          </a:bodyPr>
          <a:lstStyle/>
          <a:p>
            <a:r>
              <a:rPr lang="tr-TR" b="1" dirty="0">
                <a:solidFill>
                  <a:srgbClr val="7030A0"/>
                </a:solidFill>
              </a:rPr>
              <a:t>YERLEŞTİRME SONUÇLARININ İLANI</a:t>
            </a:r>
          </a:p>
        </p:txBody>
      </p:sp>
      <p:sp>
        <p:nvSpPr>
          <p:cNvPr id="3" name="İçerik Yer Tutucusu 2"/>
          <p:cNvSpPr>
            <a:spLocks noGrp="1"/>
          </p:cNvSpPr>
          <p:nvPr>
            <p:ph idx="1"/>
          </p:nvPr>
        </p:nvSpPr>
        <p:spPr/>
        <p:txBody>
          <a:bodyPr/>
          <a:lstStyle/>
          <a:p>
            <a:r>
              <a:rPr lang="tr-TR" dirty="0"/>
              <a:t>ATP ve AMP yerleştirme sonuçları 17 Haziran 2016 saat 15:00 da ilan edilecektir.</a:t>
            </a:r>
          </a:p>
          <a:p>
            <a:r>
              <a:rPr lang="tr-TR" dirty="0"/>
              <a:t>Sonuçlar https://e-okul.meb.gov.tr ve Veli Bilgilendirme Sisteminden duyurulacaktır. Ayrıca 8383 Mobil Bilgilendirme Servisine üye olan velilerin cep telefonlarına kısa mesaj (SMS) gönderilecektir.</a:t>
            </a:r>
          </a:p>
        </p:txBody>
      </p:sp>
    </p:spTree>
    <p:extLst>
      <p:ext uri="{BB962C8B-B14F-4D97-AF65-F5344CB8AC3E}">
        <p14:creationId xmlns:p14="http://schemas.microsoft.com/office/powerpoint/2010/main" xmlns="" val="3078750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normAutofit/>
          </a:bodyPr>
          <a:lstStyle/>
          <a:p>
            <a:pPr marL="0" indent="0" algn="ctr">
              <a:buNone/>
            </a:pPr>
            <a:r>
              <a:rPr lang="tr-TR" sz="7200" b="1" dirty="0">
                <a:solidFill>
                  <a:srgbClr val="FF0000"/>
                </a:solidFill>
              </a:rPr>
              <a:t>DİYARBAKIR DA ANADOLU TEKNİK PROGRAMI OLAN LİSELER </a:t>
            </a:r>
          </a:p>
        </p:txBody>
      </p:sp>
    </p:spTree>
    <p:extLst>
      <p:ext uri="{BB962C8B-B14F-4D97-AF65-F5344CB8AC3E}">
        <p14:creationId xmlns:p14="http://schemas.microsoft.com/office/powerpoint/2010/main" xmlns="" val="2264795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893305031"/>
              </p:ext>
            </p:extLst>
          </p:nvPr>
        </p:nvGraphicFramePr>
        <p:xfrm>
          <a:off x="755577" y="836714"/>
          <a:ext cx="7992886" cy="5328591"/>
        </p:xfrm>
        <a:graphic>
          <a:graphicData uri="http://schemas.openxmlformats.org/drawingml/2006/table">
            <a:tbl>
              <a:tblPr firstRow="1" firstCol="1" bandRow="1"/>
              <a:tblGrid>
                <a:gridCol w="2249346"/>
                <a:gridCol w="1244848"/>
                <a:gridCol w="2249346"/>
                <a:gridCol w="2249346"/>
              </a:tblGrid>
              <a:tr h="483621">
                <a:tc>
                  <a:txBody>
                    <a:bodyPr/>
                    <a:lstStyle/>
                    <a:p>
                      <a:pPr algn="ctr">
                        <a:lnSpc>
                          <a:spcPct val="115000"/>
                        </a:lnSpc>
                        <a:spcAft>
                          <a:spcPts val="0"/>
                        </a:spcAft>
                      </a:pPr>
                      <a:r>
                        <a:rPr lang="tr-TR" sz="1200" b="1" dirty="0">
                          <a:effectLst/>
                          <a:latin typeface="Times New Roman"/>
                          <a:ea typeface="Calibri"/>
                          <a:cs typeface="Times New Roman"/>
                        </a:rPr>
                        <a:t>İLÇE</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Times New Roman"/>
                          <a:ea typeface="Calibri"/>
                          <a:cs typeface="Times New Roman"/>
                        </a:rPr>
                        <a:t>OKUL ADI</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Times New Roman"/>
                          <a:ea typeface="Calibri"/>
                          <a:cs typeface="Times New Roman"/>
                        </a:rPr>
                        <a:t>ALAN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Times New Roman"/>
                          <a:ea typeface="Calibri"/>
                          <a:cs typeface="Times New Roman"/>
                        </a:rPr>
                        <a:t>DAL</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6638">
                <a:tc rowSpan="8">
                  <a:txBody>
                    <a:bodyPr/>
                    <a:lstStyle/>
                    <a:p>
                      <a:pPr algn="ctr">
                        <a:lnSpc>
                          <a:spcPct val="115000"/>
                        </a:lnSpc>
                        <a:spcAft>
                          <a:spcPts val="0"/>
                        </a:spcAft>
                      </a:pPr>
                      <a:r>
                        <a:rPr lang="tr-TR" sz="1400" b="1" dirty="0">
                          <a:effectLst/>
                          <a:latin typeface="Times New Roman"/>
                          <a:ea typeface="Calibri"/>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effectLst/>
                          <a:latin typeface="Times New Roman"/>
                          <a:ea typeface="Calibri"/>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effectLst/>
                          <a:latin typeface="Times New Roman"/>
                          <a:ea typeface="Calibri"/>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effectLst/>
                          <a:latin typeface="Times New Roman"/>
                          <a:ea typeface="Calibri"/>
                          <a:cs typeface="Times New Roman"/>
                        </a:rPr>
                        <a:t> </a:t>
                      </a:r>
                      <a:endParaRPr lang="tr-TR" sz="1400" b="1" dirty="0">
                        <a:effectLst/>
                        <a:latin typeface="Calibri"/>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endParaRPr lang="tr-TR" sz="1400" b="1" dirty="0" smtClean="0">
                        <a:effectLst/>
                        <a:latin typeface="Times New Roman"/>
                        <a:ea typeface="Calibri"/>
                        <a:cs typeface="Times New Roman"/>
                      </a:endParaRPr>
                    </a:p>
                    <a:p>
                      <a:pPr algn="ctr">
                        <a:lnSpc>
                          <a:spcPct val="115000"/>
                        </a:lnSpc>
                        <a:spcAft>
                          <a:spcPts val="0"/>
                        </a:spcAft>
                      </a:pPr>
                      <a:r>
                        <a:rPr lang="tr-TR" sz="1400" b="1" dirty="0" smtClean="0">
                          <a:effectLst/>
                          <a:latin typeface="Times New Roman"/>
                          <a:ea typeface="Calibri"/>
                          <a:cs typeface="Times New Roman"/>
                        </a:rPr>
                        <a:t>BAĞLAR</a:t>
                      </a:r>
                      <a:endParaRPr lang="tr-TR"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 Burhanettin Yıldız Mesleki ve Teknik Anadolu </a:t>
                      </a:r>
                      <a:r>
                        <a:rPr lang="tr-TR" sz="14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1400" b="1" dirty="0" smtClean="0">
                        <a:solidFill>
                          <a:srgbClr val="000066"/>
                        </a:solidFill>
                        <a:effectLst/>
                        <a:latin typeface="Times New Roman"/>
                        <a:ea typeface="Calibri"/>
                        <a:cs typeface="Times New Roman"/>
                      </a:endParaRPr>
                    </a:p>
                    <a:p>
                      <a:pPr algn="ctr">
                        <a:lnSpc>
                          <a:spcPct val="115000"/>
                        </a:lnSpc>
                        <a:spcAft>
                          <a:spcPts val="0"/>
                        </a:spcAft>
                      </a:pPr>
                      <a:endParaRPr lang="tr-TR" sz="1400" b="1" dirty="0" smtClean="0">
                        <a:solidFill>
                          <a:srgbClr val="000066"/>
                        </a:solidFill>
                        <a:effectLst/>
                        <a:latin typeface="Times New Roman"/>
                        <a:ea typeface="Calibri"/>
                        <a:cs typeface="Times New Roman"/>
                      </a:endParaRPr>
                    </a:p>
                    <a:p>
                      <a:pPr algn="ctr">
                        <a:lnSpc>
                          <a:spcPct val="115000"/>
                        </a:lnSpc>
                        <a:spcAft>
                          <a:spcPts val="0"/>
                        </a:spcAft>
                      </a:pPr>
                      <a:endParaRPr lang="tr-TR" sz="1400" b="1" dirty="0" smtClean="0">
                        <a:solidFill>
                          <a:srgbClr val="000066"/>
                        </a:solidFill>
                        <a:effectLst/>
                        <a:latin typeface="Times New Roman"/>
                        <a:ea typeface="Calibri"/>
                        <a:cs typeface="Times New Roman"/>
                      </a:endParaRPr>
                    </a:p>
                    <a:p>
                      <a:pPr algn="ctr">
                        <a:lnSpc>
                          <a:spcPct val="115000"/>
                        </a:lnSpc>
                        <a:spcAft>
                          <a:spcPts val="0"/>
                        </a:spcAft>
                      </a:pPr>
                      <a:r>
                        <a:rPr lang="tr-TR" sz="1400" b="1" dirty="0" smtClean="0">
                          <a:solidFill>
                            <a:srgbClr val="FF0000"/>
                          </a:solidFill>
                          <a:effectLst/>
                          <a:latin typeface="Times New Roman"/>
                          <a:ea typeface="Calibri"/>
                          <a:cs typeface="Times New Roman"/>
                        </a:rPr>
                        <a:t>KARMA</a:t>
                      </a:r>
                      <a:endParaRPr lang="tr-TR" sz="14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dirty="0">
                          <a:solidFill>
                            <a:srgbClr val="000066"/>
                          </a:solidFill>
                          <a:effectLst/>
                          <a:latin typeface="Times New Roman"/>
                          <a:ea typeface="Times New Roman"/>
                          <a:cs typeface="Times New Roman"/>
                        </a:rPr>
                        <a:t>Elektrik-Elektronik Teknolojisi</a:t>
                      </a:r>
                      <a:endParaRPr lang="tr-TR"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a:solidFill>
                            <a:srgbClr val="000066"/>
                          </a:solidFill>
                          <a:effectLst/>
                          <a:latin typeface="Times New Roman"/>
                          <a:ea typeface="Times New Roman"/>
                          <a:cs typeface="Times New Roman"/>
                        </a:rPr>
                        <a:t> </a:t>
                      </a:r>
                      <a:endParaRPr lang="tr-TR" sz="1400" b="1">
                        <a:effectLst/>
                        <a:latin typeface="Calibri"/>
                        <a:ea typeface="Calibri"/>
                        <a:cs typeface="Times New Roman"/>
                      </a:endParaRPr>
                    </a:p>
                    <a:p>
                      <a:pPr algn="ctr">
                        <a:lnSpc>
                          <a:spcPct val="115000"/>
                        </a:lnSpc>
                        <a:spcAft>
                          <a:spcPts val="0"/>
                        </a:spcAft>
                      </a:pPr>
                      <a:r>
                        <a:rPr lang="tr-TR" sz="1400" b="1">
                          <a:solidFill>
                            <a:srgbClr val="000066"/>
                          </a:solidFill>
                          <a:effectLst/>
                          <a:latin typeface="Times New Roman"/>
                          <a:ea typeface="Times New Roman"/>
                          <a:cs typeface="Times New Roman"/>
                        </a:rPr>
                        <a:t>Yüksek Gerilim Sistemleri</a:t>
                      </a:r>
                      <a:endParaRPr lang="tr-TR"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62">
                <a:tc vMerge="1">
                  <a:txBody>
                    <a:bodyPr/>
                    <a:lstStyle/>
                    <a:p>
                      <a:endParaRPr lang="tr-TR"/>
                    </a:p>
                  </a:txBody>
                  <a:tcPr/>
                </a:tc>
                <a:tc vMerge="1">
                  <a:txBody>
                    <a:bodyPr/>
                    <a:lstStyle/>
                    <a:p>
                      <a:endParaRPr lang="tr-TR"/>
                    </a:p>
                  </a:txBody>
                  <a:tcPr/>
                </a:tc>
                <a:tc rowSpan="3">
                  <a:txBody>
                    <a:bodyPr/>
                    <a:lstStyle/>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 </a:t>
                      </a:r>
                      <a:endParaRPr lang="tr-TR" sz="1400" b="1" dirty="0">
                        <a:effectLst/>
                        <a:latin typeface="Calibri"/>
                        <a:ea typeface="Calibri"/>
                        <a:cs typeface="Times New Roman"/>
                      </a:endParaRPr>
                    </a:p>
                    <a:p>
                      <a:pPr algn="ctr">
                        <a:lnSpc>
                          <a:spcPct val="115000"/>
                        </a:lnSpc>
                        <a:spcAft>
                          <a:spcPts val="0"/>
                        </a:spcAft>
                      </a:pPr>
                      <a:r>
                        <a:rPr lang="tr-TR" sz="1400" b="1" dirty="0">
                          <a:solidFill>
                            <a:srgbClr val="000066"/>
                          </a:solidFill>
                          <a:effectLst/>
                          <a:latin typeface="Times New Roman"/>
                          <a:ea typeface="Times New Roman"/>
                          <a:cs typeface="Times New Roman"/>
                        </a:rPr>
                        <a:t>Bilişim Teknolojileri</a:t>
                      </a:r>
                      <a:endParaRPr lang="tr-TR"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1400" b="1">
                          <a:solidFill>
                            <a:srgbClr val="000066"/>
                          </a:solidFill>
                          <a:effectLst/>
                          <a:latin typeface="Times New Roman"/>
                          <a:ea typeface="Times New Roman"/>
                          <a:cs typeface="Times New Roman"/>
                        </a:rPr>
                        <a:t> Ağ İşletmenliği</a:t>
                      </a:r>
                      <a:endParaRPr lang="tr-TR" sz="14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6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400" b="1">
                          <a:solidFill>
                            <a:srgbClr val="000066"/>
                          </a:solidFill>
                          <a:effectLst/>
                          <a:latin typeface="Times New Roman"/>
                          <a:ea typeface="Times New Roman"/>
                          <a:cs typeface="Times New Roman"/>
                        </a:rPr>
                        <a:t> Veri Tabanı Programcılığı</a:t>
                      </a:r>
                      <a:endParaRPr lang="tr-TR" sz="14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83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Web Programcılığı</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6126">
                <a:tc vMerge="1">
                  <a:txBody>
                    <a:bodyPr/>
                    <a:lstStyle/>
                    <a:p>
                      <a:endParaRPr lang="tr-TR"/>
                    </a:p>
                  </a:txBody>
                  <a:tcPr/>
                </a:tc>
                <a:tc vMerge="1">
                  <a:txBody>
                    <a:bodyPr/>
                    <a:lstStyle/>
                    <a:p>
                      <a:endParaRPr lang="tr-TR"/>
                    </a:p>
                  </a:txBody>
                  <a:tcPr/>
                </a:tc>
                <a:tc rowSpan="4">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Elektrik-Elektronik Teknolojisi</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Elektrik Tesisatları ve Pano </a:t>
                      </a:r>
                      <a:r>
                        <a:rPr lang="tr-TR" sz="1400" b="1" dirty="0" err="1" smtClean="0">
                          <a:solidFill>
                            <a:srgbClr val="000066"/>
                          </a:solidFill>
                          <a:effectLst/>
                          <a:latin typeface="Times New Roman"/>
                          <a:ea typeface="Times New Roman"/>
                          <a:cs typeface="Times New Roman"/>
                        </a:rPr>
                        <a:t>Monİtörlüğü</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6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Endüstriyel Bakım Onarım</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6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Güvenlik Sistemleri</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6126">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400" b="1" dirty="0">
                          <a:solidFill>
                            <a:srgbClr val="000066"/>
                          </a:solidFill>
                          <a:effectLst/>
                          <a:latin typeface="Times New Roman"/>
                          <a:ea typeface="Times New Roman"/>
                          <a:cs typeface="Times New Roman"/>
                        </a:rPr>
                        <a:t> Elektrik Tesisatları ve Pano </a:t>
                      </a:r>
                      <a:r>
                        <a:rPr lang="tr-TR" sz="1400" b="1" dirty="0" err="1" smtClean="0">
                          <a:solidFill>
                            <a:srgbClr val="000066"/>
                          </a:solidFill>
                          <a:effectLst/>
                          <a:latin typeface="Times New Roman"/>
                          <a:ea typeface="Times New Roman"/>
                          <a:cs typeface="Times New Roman"/>
                        </a:rPr>
                        <a:t>Monİtörlüğü</a:t>
                      </a:r>
                      <a:endParaRPr lang="tr-TR"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84910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1316049112"/>
              </p:ext>
            </p:extLst>
          </p:nvPr>
        </p:nvGraphicFramePr>
        <p:xfrm>
          <a:off x="467544" y="476670"/>
          <a:ext cx="8352929" cy="5904660"/>
        </p:xfrm>
        <a:graphic>
          <a:graphicData uri="http://schemas.openxmlformats.org/drawingml/2006/table">
            <a:tbl>
              <a:tblPr firstRow="1" firstCol="1" bandRow="1"/>
              <a:tblGrid>
                <a:gridCol w="2350669"/>
                <a:gridCol w="1300922"/>
                <a:gridCol w="2350669"/>
                <a:gridCol w="2350669"/>
              </a:tblGrid>
              <a:tr h="897638">
                <a:tc rowSpan="8">
                  <a:txBody>
                    <a:bodyPr/>
                    <a:lstStyle/>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r>
                        <a:rPr lang="tr-TR" sz="1800" dirty="0" smtClean="0">
                          <a:effectLst/>
                          <a:latin typeface="Times New Roman"/>
                          <a:ea typeface="Calibri"/>
                          <a:cs typeface="Times New Roman"/>
                        </a:rPr>
                        <a:t>BAĞLAR</a:t>
                      </a:r>
                      <a:endParaRPr lang="tr-TR"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solidFill>
                            <a:srgbClr val="000066"/>
                          </a:solidFill>
                          <a:effectLst/>
                          <a:latin typeface="Times New Roman"/>
                          <a:ea typeface="Times New Roman"/>
                          <a:cs typeface="Times New Roman"/>
                        </a:rPr>
                        <a:t> </a:t>
                      </a:r>
                      <a:r>
                        <a:rPr lang="tr-TR" sz="1800" b="1" dirty="0" smtClean="0">
                          <a:solidFill>
                            <a:srgbClr val="000066"/>
                          </a:solidFill>
                          <a:effectLst/>
                          <a:latin typeface="Times New Roman"/>
                          <a:ea typeface="Times New Roman"/>
                          <a:cs typeface="Times New Roman"/>
                        </a:rPr>
                        <a:t>Bağlar </a:t>
                      </a:r>
                      <a:r>
                        <a:rPr lang="tr-TR" sz="1800" b="1" dirty="0">
                          <a:solidFill>
                            <a:srgbClr val="000066"/>
                          </a:solidFill>
                          <a:effectLst/>
                          <a:latin typeface="Times New Roman"/>
                          <a:ea typeface="Times New Roman"/>
                          <a:cs typeface="Times New Roman"/>
                        </a:rPr>
                        <a:t>İstanbul Büyükşehir Belediyesi </a:t>
                      </a:r>
                      <a:r>
                        <a:rPr lang="tr-TR" sz="1800" b="1" dirty="0" err="1">
                          <a:solidFill>
                            <a:srgbClr val="000066"/>
                          </a:solidFill>
                          <a:effectLst/>
                          <a:latin typeface="Times New Roman"/>
                          <a:ea typeface="Times New Roman"/>
                          <a:cs typeface="Times New Roman"/>
                        </a:rPr>
                        <a:t>Kiptaş</a:t>
                      </a:r>
                      <a:r>
                        <a:rPr lang="tr-TR" sz="1800" b="1" dirty="0">
                          <a:solidFill>
                            <a:srgbClr val="000066"/>
                          </a:solidFill>
                          <a:effectLst/>
                          <a:latin typeface="Times New Roman"/>
                          <a:ea typeface="Times New Roman"/>
                          <a:cs typeface="Times New Roman"/>
                        </a:rPr>
                        <a:t> Mesleki ve Teknik Anadolu </a:t>
                      </a:r>
                      <a:r>
                        <a:rPr lang="tr-TR" sz="18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1800" b="1" dirty="0" smtClean="0">
                        <a:solidFill>
                          <a:srgbClr val="000066"/>
                        </a:solidFill>
                        <a:effectLst/>
                        <a:latin typeface="Times New Roman"/>
                        <a:ea typeface="Calibri"/>
                        <a:cs typeface="Times New Roman"/>
                      </a:endParaRPr>
                    </a:p>
                    <a:p>
                      <a:pPr algn="ctr">
                        <a:lnSpc>
                          <a:spcPct val="115000"/>
                        </a:lnSpc>
                        <a:spcAft>
                          <a:spcPts val="0"/>
                        </a:spcAft>
                      </a:pPr>
                      <a:endParaRPr lang="tr-TR" sz="1800" b="1" dirty="0" smtClean="0">
                        <a:solidFill>
                          <a:srgbClr val="000066"/>
                        </a:solidFill>
                        <a:effectLst/>
                        <a:latin typeface="Times New Roman"/>
                        <a:ea typeface="Calibri"/>
                        <a:cs typeface="Times New Roman"/>
                      </a:endParaRPr>
                    </a:p>
                    <a:p>
                      <a:pPr algn="ctr">
                        <a:lnSpc>
                          <a:spcPct val="115000"/>
                        </a:lnSpc>
                        <a:spcAft>
                          <a:spcPts val="0"/>
                        </a:spcAft>
                      </a:pPr>
                      <a:r>
                        <a:rPr lang="tr-TR" sz="1800" b="1" dirty="0" smtClean="0">
                          <a:solidFill>
                            <a:srgbClr val="FF0000"/>
                          </a:solidFill>
                          <a:effectLst/>
                          <a:latin typeface="Times New Roman"/>
                          <a:ea typeface="Calibri"/>
                          <a:cs typeface="Times New Roman"/>
                        </a:rPr>
                        <a:t>KARMA</a:t>
                      </a:r>
                      <a:endParaRPr lang="tr-TR" sz="18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ts val="1465"/>
                        </a:lnSpc>
                        <a:spcAft>
                          <a:spcPts val="0"/>
                        </a:spcAft>
                      </a:pPr>
                      <a:r>
                        <a:rPr lang="tr-TR" sz="1800" dirty="0">
                          <a:solidFill>
                            <a:srgbClr val="000066"/>
                          </a:solidFill>
                          <a:effectLst/>
                          <a:latin typeface="Times New Roman"/>
                          <a:ea typeface="Times New Roman"/>
                          <a:cs typeface="Times New Roman"/>
                        </a:rPr>
                        <a:t> Biyomedikal Cihaz Teknolojileri</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1800">
                          <a:solidFill>
                            <a:srgbClr val="000066"/>
                          </a:solidFill>
                          <a:effectLst/>
                          <a:latin typeface="Times New Roman"/>
                          <a:ea typeface="Times New Roman"/>
                          <a:cs typeface="Times New Roman"/>
                        </a:rPr>
                        <a:t> Fizyolojik Sinyal İzleme Teşhis ve Kayıt Cihazları</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81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800">
                          <a:solidFill>
                            <a:srgbClr val="000066"/>
                          </a:solidFill>
                          <a:effectLst/>
                          <a:latin typeface="Times New Roman"/>
                          <a:ea typeface="Times New Roman"/>
                          <a:cs typeface="Times New Roman"/>
                        </a:rPr>
                        <a:t> Tıbbi Görüntüleme Sistemleri</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763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Tıbbi Laboratuvar ve Hasta Dışı Uygulama Cihazları</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819">
                <a:tc vMerge="1">
                  <a:txBody>
                    <a:bodyPr/>
                    <a:lstStyle/>
                    <a:p>
                      <a:endParaRPr lang="tr-TR"/>
                    </a:p>
                  </a:txBody>
                  <a:tcPr/>
                </a:tc>
                <a:tc vMerge="1">
                  <a:txBody>
                    <a:bodyPr/>
                    <a:lstStyle/>
                    <a:p>
                      <a:endParaRPr lang="tr-TR"/>
                    </a:p>
                  </a:txBody>
                  <a:tcPr/>
                </a:tc>
                <a:tc rowSpan="2">
                  <a:txBody>
                    <a:bodyPr/>
                    <a:lstStyle/>
                    <a:p>
                      <a:pPr>
                        <a:lnSpc>
                          <a:spcPts val="1465"/>
                        </a:lnSpc>
                        <a:spcAft>
                          <a:spcPts val="0"/>
                        </a:spcAft>
                      </a:pPr>
                      <a:r>
                        <a:rPr lang="tr-TR" sz="1800">
                          <a:solidFill>
                            <a:srgbClr val="000066"/>
                          </a:solidFill>
                          <a:effectLst/>
                          <a:latin typeface="Times New Roman"/>
                          <a:ea typeface="Times New Roman"/>
                          <a:cs typeface="Times New Roman"/>
                        </a:rPr>
                        <a:t> Elektrik-Elektronik Teknolojisi</a:t>
                      </a:r>
                      <a:endParaRPr lang="tr-TR" sz="1800">
                        <a:effectLst/>
                        <a:latin typeface="Calibri"/>
                        <a:ea typeface="Calibri"/>
                        <a:cs typeface="Times New Roman"/>
                      </a:endParaRPr>
                    </a:p>
                    <a:p>
                      <a:pPr>
                        <a:lnSpc>
                          <a:spcPts val="1465"/>
                        </a:lnSpc>
                        <a:spcAft>
                          <a:spcPts val="0"/>
                        </a:spcAft>
                      </a:pPr>
                      <a:r>
                        <a:rPr lang="tr-TR" sz="1800">
                          <a:solidFill>
                            <a:srgbClr val="000066"/>
                          </a:solidFill>
                          <a:effectLst/>
                          <a:latin typeface="Times New Roman"/>
                          <a:ea typeface="Times New Roman"/>
                          <a:cs typeface="Times New Roman"/>
                        </a:rPr>
                        <a:t> </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Görüntü ve Ses Sistemleri</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763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Güvenlik Sistemleri</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819">
                <a:tc vMerge="1">
                  <a:txBody>
                    <a:bodyPr/>
                    <a:lstStyle/>
                    <a:p>
                      <a:endParaRPr lang="tr-TR"/>
                    </a:p>
                  </a:txBody>
                  <a:tcPr/>
                </a:tc>
                <a:tc vMerge="1">
                  <a:txBody>
                    <a:bodyPr/>
                    <a:lstStyle/>
                    <a:p>
                      <a:endParaRPr lang="tr-TR"/>
                    </a:p>
                  </a:txBody>
                  <a:tcPr/>
                </a:tc>
                <a:tc rowSpan="3">
                  <a:txBody>
                    <a:bodyPr/>
                    <a:lstStyle/>
                    <a:p>
                      <a:pPr>
                        <a:lnSpc>
                          <a:spcPts val="1465"/>
                        </a:lnSpc>
                        <a:spcAft>
                          <a:spcPts val="0"/>
                        </a:spcAft>
                      </a:pPr>
                      <a:r>
                        <a:rPr lang="tr-TR" sz="1800">
                          <a:solidFill>
                            <a:srgbClr val="000066"/>
                          </a:solidFill>
                          <a:effectLst/>
                          <a:latin typeface="Times New Roman"/>
                          <a:ea typeface="Times New Roman"/>
                          <a:cs typeface="Times New Roman"/>
                        </a:rPr>
                        <a:t> Harita-Tapu-Kadastro</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Haritacılık</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81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a:t>
                      </a:r>
                      <a:r>
                        <a:rPr lang="tr-TR" sz="1800" dirty="0" err="1">
                          <a:solidFill>
                            <a:srgbClr val="000066"/>
                          </a:solidFill>
                          <a:effectLst/>
                          <a:latin typeface="Times New Roman"/>
                          <a:ea typeface="Times New Roman"/>
                          <a:cs typeface="Times New Roman"/>
                        </a:rPr>
                        <a:t>Kadastroculuk</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47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1800" dirty="0">
                          <a:solidFill>
                            <a:srgbClr val="000066"/>
                          </a:solidFill>
                          <a:effectLst/>
                          <a:latin typeface="Times New Roman"/>
                          <a:ea typeface="Times New Roman"/>
                          <a:cs typeface="Times New Roman"/>
                        </a:rPr>
                        <a:t> </a:t>
                      </a:r>
                      <a:r>
                        <a:rPr lang="tr-TR" sz="1800" dirty="0" err="1">
                          <a:solidFill>
                            <a:srgbClr val="000066"/>
                          </a:solidFill>
                          <a:effectLst/>
                          <a:latin typeface="Times New Roman"/>
                          <a:ea typeface="Times New Roman"/>
                          <a:cs typeface="Times New Roman"/>
                        </a:rPr>
                        <a:t>Tapuculuk</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913289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xmlns="" val="2099287798"/>
              </p:ext>
            </p:extLst>
          </p:nvPr>
        </p:nvGraphicFramePr>
        <p:xfrm>
          <a:off x="539553" y="620687"/>
          <a:ext cx="8352927" cy="5328592"/>
        </p:xfrm>
        <a:graphic>
          <a:graphicData uri="http://schemas.openxmlformats.org/drawingml/2006/table">
            <a:tbl>
              <a:tblPr firstRow="1" firstCol="1" bandRow="1"/>
              <a:tblGrid>
                <a:gridCol w="2520279"/>
                <a:gridCol w="1512168"/>
                <a:gridCol w="1602056"/>
                <a:gridCol w="2718424"/>
              </a:tblGrid>
              <a:tr h="1332148">
                <a:tc rowSpan="4">
                  <a:txBody>
                    <a:bodyPr/>
                    <a:lstStyle/>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r>
                        <a:rPr lang="tr-TR" sz="2000" dirty="0" smtClean="0">
                          <a:effectLst/>
                          <a:latin typeface="Times New Roman"/>
                          <a:ea typeface="Calibri"/>
                          <a:cs typeface="Times New Roman"/>
                        </a:rPr>
                        <a:t>KAYAPINAR</a:t>
                      </a:r>
                      <a:endParaRPr lang="tr-TR" sz="2000" dirty="0">
                        <a:effectLst/>
                        <a:latin typeface="Calibri"/>
                        <a:ea typeface="Calibri"/>
                        <a:cs typeface="Times New Roman"/>
                      </a:endParaRPr>
                    </a:p>
                    <a:p>
                      <a:pPr algn="ctr">
                        <a:lnSpc>
                          <a:spcPct val="115000"/>
                        </a:lnSpc>
                        <a:spcAft>
                          <a:spcPts val="0"/>
                        </a:spcAft>
                      </a:pPr>
                      <a:r>
                        <a:rPr lang="tr-TR" sz="2000" dirty="0">
                          <a:effectLst/>
                          <a:latin typeface="Times New Roman"/>
                          <a:ea typeface="Calibri"/>
                          <a:cs typeface="Times New Roman"/>
                        </a:rPr>
                        <a:t>(Huzur Evleri)</a:t>
                      </a:r>
                      <a:endParaRPr lang="tr-TR"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15000"/>
                        </a:lnSpc>
                        <a:spcAft>
                          <a:spcPts val="0"/>
                        </a:spcAft>
                      </a:pPr>
                      <a:endParaRPr lang="tr-TR" sz="2000" b="1" dirty="0" smtClean="0">
                        <a:solidFill>
                          <a:srgbClr val="000066"/>
                        </a:solidFill>
                        <a:effectLst/>
                        <a:latin typeface="Times New Roman"/>
                        <a:ea typeface="Times New Roman"/>
                        <a:cs typeface="Times New Roman"/>
                      </a:endParaRPr>
                    </a:p>
                    <a:p>
                      <a:pPr algn="ctr">
                        <a:lnSpc>
                          <a:spcPct val="115000"/>
                        </a:lnSpc>
                        <a:spcAft>
                          <a:spcPts val="0"/>
                        </a:spcAft>
                      </a:pPr>
                      <a:endParaRPr lang="tr-TR" sz="2000" b="1" dirty="0" smtClean="0">
                        <a:solidFill>
                          <a:srgbClr val="000066"/>
                        </a:solidFill>
                        <a:effectLst/>
                        <a:latin typeface="Times New Roman"/>
                        <a:ea typeface="Times New Roman"/>
                        <a:cs typeface="Times New Roman"/>
                      </a:endParaRPr>
                    </a:p>
                    <a:p>
                      <a:pPr algn="ctr">
                        <a:lnSpc>
                          <a:spcPct val="115000"/>
                        </a:lnSpc>
                        <a:spcAft>
                          <a:spcPts val="0"/>
                        </a:spcAft>
                      </a:pPr>
                      <a:r>
                        <a:rPr lang="tr-TR" sz="2000" b="1" dirty="0" smtClean="0">
                          <a:solidFill>
                            <a:srgbClr val="000066"/>
                          </a:solidFill>
                          <a:effectLst/>
                          <a:latin typeface="Times New Roman"/>
                          <a:ea typeface="Times New Roman"/>
                          <a:cs typeface="Times New Roman"/>
                        </a:rPr>
                        <a:t>Vali </a:t>
                      </a:r>
                      <a:r>
                        <a:rPr lang="tr-TR" sz="2000" b="1" dirty="0">
                          <a:solidFill>
                            <a:srgbClr val="000066"/>
                          </a:solidFill>
                          <a:effectLst/>
                          <a:latin typeface="Times New Roman"/>
                          <a:ea typeface="Times New Roman"/>
                          <a:cs typeface="Times New Roman"/>
                        </a:rPr>
                        <a:t>Gökhan Aydıner Mesleki ve Teknik Anadolu </a:t>
                      </a:r>
                      <a:r>
                        <a:rPr lang="tr-TR" sz="20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r>
                        <a:rPr lang="tr-TR" sz="2000" b="1" dirty="0" smtClean="0">
                          <a:solidFill>
                            <a:srgbClr val="FF0000"/>
                          </a:solidFill>
                          <a:effectLst/>
                          <a:latin typeface="Times New Roman"/>
                          <a:ea typeface="Calibri"/>
                          <a:cs typeface="Times New Roman"/>
                        </a:rPr>
                        <a:t>KARMA</a:t>
                      </a:r>
                      <a:endParaRPr lang="tr-TR" sz="20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pPr>
                      <a:r>
                        <a:rPr lang="tr-TR" sz="2000" dirty="0">
                          <a:solidFill>
                            <a:srgbClr val="000066"/>
                          </a:solidFill>
                          <a:effectLst/>
                          <a:latin typeface="Times New Roman"/>
                          <a:ea typeface="Times New Roman"/>
                          <a:cs typeface="Times New Roman"/>
                        </a:rPr>
                        <a:t> Bilişim Teknolojileri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a:solidFill>
                            <a:srgbClr val="000066"/>
                          </a:solidFill>
                          <a:effectLst/>
                          <a:latin typeface="Times New Roman"/>
                          <a:ea typeface="Times New Roman"/>
                          <a:cs typeface="Times New Roman"/>
                        </a:rPr>
                        <a:t>Ağ İşletmenliği</a:t>
                      </a:r>
                      <a:endParaRPr lang="tr-TR"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14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000" dirty="0">
                          <a:solidFill>
                            <a:srgbClr val="000066"/>
                          </a:solidFill>
                          <a:effectLst/>
                          <a:latin typeface="Times New Roman"/>
                          <a:ea typeface="Times New Roman"/>
                          <a:cs typeface="Times New Roman"/>
                        </a:rPr>
                        <a:t> Bilgisayar Teknik Servisi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14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000" dirty="0">
                          <a:solidFill>
                            <a:srgbClr val="000066"/>
                          </a:solidFill>
                          <a:effectLst/>
                          <a:latin typeface="Times New Roman"/>
                          <a:ea typeface="Times New Roman"/>
                          <a:cs typeface="Times New Roman"/>
                        </a:rPr>
                        <a:t> Veri Tabanı Programcılığı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14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000" dirty="0">
                          <a:solidFill>
                            <a:srgbClr val="000066"/>
                          </a:solidFill>
                          <a:effectLst/>
                          <a:latin typeface="Times New Roman"/>
                          <a:ea typeface="Times New Roman"/>
                          <a:cs typeface="Times New Roman"/>
                        </a:rPr>
                        <a:t> Web Programcılığı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234855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940383051"/>
              </p:ext>
            </p:extLst>
          </p:nvPr>
        </p:nvGraphicFramePr>
        <p:xfrm>
          <a:off x="611560" y="404663"/>
          <a:ext cx="8280920" cy="6195792"/>
        </p:xfrm>
        <a:graphic>
          <a:graphicData uri="http://schemas.openxmlformats.org/drawingml/2006/table">
            <a:tbl>
              <a:tblPr firstRow="1" firstCol="1" bandRow="1"/>
              <a:tblGrid>
                <a:gridCol w="2330404"/>
                <a:gridCol w="1289708"/>
                <a:gridCol w="2330404"/>
                <a:gridCol w="2330404"/>
              </a:tblGrid>
              <a:tr h="422559">
                <a:tc rowSpan="10">
                  <a:txBody>
                    <a:bodyPr/>
                    <a:lstStyle/>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endParaRPr lang="tr-TR" sz="1800" dirty="0" smtClean="0">
                        <a:effectLst/>
                        <a:latin typeface="Times New Roman"/>
                        <a:ea typeface="Calibri"/>
                        <a:cs typeface="Times New Roman"/>
                      </a:endParaRPr>
                    </a:p>
                    <a:p>
                      <a:pPr algn="ctr">
                        <a:lnSpc>
                          <a:spcPct val="115000"/>
                        </a:lnSpc>
                        <a:spcAft>
                          <a:spcPts val="0"/>
                        </a:spcAft>
                      </a:pPr>
                      <a:r>
                        <a:rPr lang="tr-TR" sz="1800" dirty="0" smtClean="0">
                          <a:effectLst/>
                          <a:latin typeface="Times New Roman"/>
                          <a:ea typeface="Calibri"/>
                          <a:cs typeface="Times New Roman"/>
                        </a:rPr>
                        <a:t>KAYAPINAR</a:t>
                      </a:r>
                      <a:endParaRPr lang="tr-TR" sz="1800" dirty="0">
                        <a:effectLst/>
                        <a:latin typeface="Calibri"/>
                        <a:ea typeface="Calibri"/>
                        <a:cs typeface="Times New Roman"/>
                      </a:endParaRPr>
                    </a:p>
                    <a:p>
                      <a:pPr algn="ctr">
                        <a:lnSpc>
                          <a:spcPct val="115000"/>
                        </a:lnSpc>
                        <a:spcAft>
                          <a:spcPts val="0"/>
                        </a:spcAft>
                      </a:pPr>
                      <a:r>
                        <a:rPr lang="tr-TR" sz="1800" dirty="0">
                          <a:effectLst/>
                          <a:latin typeface="Times New Roman"/>
                          <a:ea typeface="Calibri"/>
                          <a:cs typeface="Times New Roman"/>
                        </a:rPr>
                        <a:t> </a:t>
                      </a:r>
                      <a:endParaRPr lang="tr-TR"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dirty="0">
                          <a:solidFill>
                            <a:srgbClr val="000066"/>
                          </a:solidFill>
                          <a:effectLst/>
                          <a:latin typeface="Times New Roman"/>
                          <a:ea typeface="Times New Roman"/>
                          <a:cs typeface="Times New Roman"/>
                        </a:rPr>
                        <a:t> </a:t>
                      </a:r>
                      <a:endParaRPr lang="tr-TR" sz="1800" dirty="0">
                        <a:effectLst/>
                        <a:latin typeface="Calibri"/>
                        <a:ea typeface="Calibri"/>
                        <a:cs typeface="Times New Roman"/>
                      </a:endParaRPr>
                    </a:p>
                    <a:p>
                      <a:pPr algn="ctr">
                        <a:lnSpc>
                          <a:spcPct val="115000"/>
                        </a:lnSpc>
                        <a:spcAft>
                          <a:spcPts val="0"/>
                        </a:spcAft>
                      </a:pPr>
                      <a:r>
                        <a:rPr lang="tr-TR" sz="1800" b="1" dirty="0">
                          <a:solidFill>
                            <a:srgbClr val="000066"/>
                          </a:solidFill>
                          <a:effectLst/>
                          <a:latin typeface="Times New Roman"/>
                          <a:ea typeface="Times New Roman"/>
                          <a:cs typeface="Times New Roman"/>
                        </a:rPr>
                        <a:t>Türk Telekom Mesleki ve Teknik Anadolu </a:t>
                      </a:r>
                      <a:r>
                        <a:rPr lang="tr-TR" sz="18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1800" b="1" dirty="0" smtClean="0">
                        <a:solidFill>
                          <a:srgbClr val="000066"/>
                        </a:solidFill>
                        <a:effectLst/>
                        <a:latin typeface="Times New Roman"/>
                        <a:ea typeface="Calibri"/>
                        <a:cs typeface="Times New Roman"/>
                      </a:endParaRPr>
                    </a:p>
                    <a:p>
                      <a:pPr algn="ctr">
                        <a:lnSpc>
                          <a:spcPct val="115000"/>
                        </a:lnSpc>
                        <a:spcAft>
                          <a:spcPts val="0"/>
                        </a:spcAft>
                      </a:pPr>
                      <a:endParaRPr lang="tr-TR" sz="1800" b="1" dirty="0" smtClean="0">
                        <a:solidFill>
                          <a:srgbClr val="000066"/>
                        </a:solidFill>
                        <a:effectLst/>
                        <a:latin typeface="Times New Roman"/>
                        <a:ea typeface="Calibri"/>
                        <a:cs typeface="Times New Roman"/>
                      </a:endParaRPr>
                    </a:p>
                    <a:p>
                      <a:pPr algn="ctr">
                        <a:lnSpc>
                          <a:spcPct val="115000"/>
                        </a:lnSpc>
                        <a:spcAft>
                          <a:spcPts val="0"/>
                        </a:spcAft>
                      </a:pPr>
                      <a:endParaRPr lang="tr-TR" sz="1800" b="1" dirty="0" smtClean="0">
                        <a:solidFill>
                          <a:srgbClr val="000066"/>
                        </a:solidFill>
                        <a:effectLst/>
                        <a:latin typeface="Times New Roman"/>
                        <a:ea typeface="Calibri"/>
                        <a:cs typeface="Times New Roman"/>
                      </a:endParaRPr>
                    </a:p>
                    <a:p>
                      <a:pPr algn="ctr">
                        <a:lnSpc>
                          <a:spcPct val="115000"/>
                        </a:lnSpc>
                        <a:spcAft>
                          <a:spcPts val="0"/>
                        </a:spcAft>
                      </a:pPr>
                      <a:r>
                        <a:rPr lang="tr-TR" sz="1800" b="1" dirty="0" smtClean="0">
                          <a:solidFill>
                            <a:srgbClr val="FF0000"/>
                          </a:solidFill>
                          <a:effectLst/>
                          <a:latin typeface="Times New Roman"/>
                          <a:ea typeface="Calibri"/>
                          <a:cs typeface="Times New Roman"/>
                        </a:rPr>
                        <a:t>KARMA</a:t>
                      </a:r>
                      <a:endParaRPr lang="tr-TR" sz="18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pPr>
                      <a:r>
                        <a:rPr lang="tr-TR" sz="1800">
                          <a:solidFill>
                            <a:srgbClr val="000066"/>
                          </a:solidFill>
                          <a:effectLst/>
                          <a:latin typeface="Times New Roman"/>
                          <a:ea typeface="Times New Roman"/>
                          <a:cs typeface="Times New Roman"/>
                        </a:rPr>
                        <a:t> </a:t>
                      </a:r>
                      <a:endParaRPr lang="tr-TR" sz="1800">
                        <a:effectLst/>
                        <a:latin typeface="Calibri"/>
                        <a:ea typeface="Calibri"/>
                        <a:cs typeface="Times New Roman"/>
                      </a:endParaRPr>
                    </a:p>
                    <a:p>
                      <a:pPr>
                        <a:lnSpc>
                          <a:spcPct val="115000"/>
                        </a:lnSpc>
                        <a:spcAft>
                          <a:spcPts val="0"/>
                        </a:spcAft>
                      </a:pPr>
                      <a:r>
                        <a:rPr lang="tr-TR" sz="1800">
                          <a:solidFill>
                            <a:srgbClr val="000066"/>
                          </a:solidFill>
                          <a:effectLst/>
                          <a:latin typeface="Times New Roman"/>
                          <a:ea typeface="Times New Roman"/>
                          <a:cs typeface="Times New Roman"/>
                        </a:rPr>
                        <a:t> Bilişim Teknolojileri</a:t>
                      </a:r>
                      <a:endParaRPr lang="tr-TR" sz="1800">
                        <a:effectLst/>
                        <a:latin typeface="Calibri"/>
                        <a:ea typeface="Calibri"/>
                        <a:cs typeface="Times New Roman"/>
                      </a:endParaRPr>
                    </a:p>
                    <a:p>
                      <a:pPr>
                        <a:lnSpc>
                          <a:spcPct val="115000"/>
                        </a:lnSpc>
                        <a:spcAft>
                          <a:spcPts val="0"/>
                        </a:spcAft>
                      </a:pPr>
                      <a:r>
                        <a:rPr lang="tr-TR" sz="1800">
                          <a:solidFill>
                            <a:srgbClr val="000066"/>
                          </a:solidFill>
                          <a:effectLst/>
                          <a:latin typeface="Times New Roman"/>
                          <a:ea typeface="Times New Roman"/>
                          <a:cs typeface="Times New Roman"/>
                        </a:rPr>
                        <a:t> </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dirty="0">
                          <a:solidFill>
                            <a:srgbClr val="000066"/>
                          </a:solidFill>
                          <a:effectLst/>
                          <a:latin typeface="Times New Roman"/>
                          <a:ea typeface="Times New Roman"/>
                          <a:cs typeface="Times New Roman"/>
                        </a:rPr>
                        <a:t> Ağ İşletmenliği</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673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dirty="0">
                          <a:solidFill>
                            <a:srgbClr val="000066"/>
                          </a:solidFill>
                          <a:effectLst/>
                          <a:latin typeface="Times New Roman"/>
                          <a:ea typeface="Times New Roman"/>
                          <a:cs typeface="Times New Roman"/>
                        </a:rPr>
                        <a:t> Bilgisayar Teknik Servisi</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673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dirty="0">
                          <a:solidFill>
                            <a:srgbClr val="000066"/>
                          </a:solidFill>
                          <a:effectLst/>
                          <a:latin typeface="Times New Roman"/>
                          <a:ea typeface="Times New Roman"/>
                          <a:cs typeface="Times New Roman"/>
                        </a:rPr>
                        <a:t> Veri Tabanı Programcılığı</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55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Web Programcılığı</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5122">
                <a:tc vMerge="1">
                  <a:txBody>
                    <a:bodyPr/>
                    <a:lstStyle/>
                    <a:p>
                      <a:endParaRPr lang="tr-TR"/>
                    </a:p>
                  </a:txBody>
                  <a:tcPr/>
                </a:tc>
                <a:tc vMerge="1">
                  <a:txBody>
                    <a:bodyPr/>
                    <a:lstStyle/>
                    <a:p>
                      <a:endParaRPr lang="tr-TR"/>
                    </a:p>
                  </a:txBody>
                  <a:tcPr/>
                </a:tc>
                <a:tc rowSpan="4">
                  <a:txBody>
                    <a:bodyPr/>
                    <a:lstStyle/>
                    <a:p>
                      <a:pPr>
                        <a:lnSpc>
                          <a:spcPct val="115000"/>
                        </a:lnSpc>
                        <a:spcAft>
                          <a:spcPts val="0"/>
                        </a:spcAft>
                      </a:pPr>
                      <a:r>
                        <a:rPr lang="tr-TR" sz="1800">
                          <a:solidFill>
                            <a:srgbClr val="000066"/>
                          </a:solidFill>
                          <a:effectLst/>
                          <a:latin typeface="Times New Roman"/>
                          <a:ea typeface="Times New Roman"/>
                          <a:cs typeface="Times New Roman"/>
                        </a:rPr>
                        <a:t> Elektrik-Elektronik Teknolojisi</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Büro Makineleri Teknik Servisi</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512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Elektrik Tesisatları ve Pano Montörlüğü</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673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Görüntü ve Ses Sistemleri</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55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Haberleşme Sistemleri</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559">
                <a:tc vMerge="1">
                  <a:txBody>
                    <a:bodyPr/>
                    <a:lstStyle/>
                    <a:p>
                      <a:endParaRPr lang="tr-TR"/>
                    </a:p>
                  </a:txBody>
                  <a:tcPr/>
                </a:tc>
                <a:tc vMerge="1">
                  <a:txBody>
                    <a:bodyPr/>
                    <a:lstStyle/>
                    <a:p>
                      <a:endParaRPr lang="tr-TR"/>
                    </a:p>
                  </a:txBody>
                  <a:tcPr/>
                </a:tc>
                <a:tc rowSpan="2">
                  <a:txBody>
                    <a:bodyPr/>
                    <a:lstStyle/>
                    <a:p>
                      <a:pPr>
                        <a:lnSpc>
                          <a:spcPct val="115000"/>
                        </a:lnSpc>
                        <a:spcAft>
                          <a:spcPts val="0"/>
                        </a:spcAft>
                      </a:pPr>
                      <a:r>
                        <a:rPr lang="tr-TR" sz="1800">
                          <a:solidFill>
                            <a:srgbClr val="000066"/>
                          </a:solidFill>
                          <a:effectLst/>
                          <a:latin typeface="Times New Roman"/>
                          <a:ea typeface="Times New Roman"/>
                          <a:cs typeface="Times New Roman"/>
                        </a:rPr>
                        <a:t> Radyo-Televizyon</a:t>
                      </a:r>
                      <a:endParaRPr lang="tr-TR" sz="1800">
                        <a:effectLst/>
                        <a:latin typeface="Calibri"/>
                        <a:ea typeface="Calibri"/>
                        <a:cs typeface="Times New Roman"/>
                      </a:endParaRPr>
                    </a:p>
                    <a:p>
                      <a:pPr>
                        <a:lnSpc>
                          <a:spcPct val="115000"/>
                        </a:lnSpc>
                        <a:spcAft>
                          <a:spcPts val="0"/>
                        </a:spcAft>
                      </a:pPr>
                      <a:r>
                        <a:rPr lang="tr-TR" sz="1800">
                          <a:solidFill>
                            <a:srgbClr val="000066"/>
                          </a:solidFill>
                          <a:effectLst/>
                          <a:latin typeface="Times New Roman"/>
                          <a:ea typeface="Times New Roman"/>
                          <a:cs typeface="Times New Roman"/>
                        </a:rPr>
                        <a:t> </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a:solidFill>
                            <a:srgbClr val="000066"/>
                          </a:solidFill>
                          <a:effectLst/>
                          <a:latin typeface="Times New Roman"/>
                          <a:ea typeface="Times New Roman"/>
                          <a:cs typeface="Times New Roman"/>
                        </a:rPr>
                        <a:t> Kameramanlık</a:t>
                      </a:r>
                      <a:endParaRPr lang="tr-TR"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512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800" dirty="0">
                          <a:solidFill>
                            <a:srgbClr val="000066"/>
                          </a:solidFill>
                          <a:effectLst/>
                          <a:latin typeface="Times New Roman"/>
                          <a:ea typeface="Times New Roman"/>
                          <a:cs typeface="Times New Roman"/>
                        </a:rPr>
                        <a:t> Radyo-Televizyon Programcılığı</a:t>
                      </a:r>
                      <a:endParaRPr lang="tr-TR"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06167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3777183374"/>
              </p:ext>
            </p:extLst>
          </p:nvPr>
        </p:nvGraphicFramePr>
        <p:xfrm>
          <a:off x="539551" y="1628800"/>
          <a:ext cx="7992890" cy="3024336"/>
        </p:xfrm>
        <a:graphic>
          <a:graphicData uri="http://schemas.openxmlformats.org/drawingml/2006/table">
            <a:tbl>
              <a:tblPr firstRow="1" firstCol="1" bandRow="1"/>
              <a:tblGrid>
                <a:gridCol w="2601252"/>
                <a:gridCol w="1439601"/>
                <a:gridCol w="1350785"/>
                <a:gridCol w="2601252"/>
              </a:tblGrid>
              <a:tr h="996158">
                <a:tc rowSpan="2">
                  <a:txBody>
                    <a:bodyPr/>
                    <a:lstStyle/>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r>
                        <a:rPr lang="tr-TR" sz="2000" dirty="0" smtClean="0">
                          <a:effectLst/>
                          <a:latin typeface="Times New Roman"/>
                          <a:ea typeface="Calibri"/>
                          <a:cs typeface="Times New Roman"/>
                        </a:rPr>
                        <a:t>KAYAPINAR</a:t>
                      </a:r>
                      <a:endParaRPr lang="tr-TR" sz="2000" dirty="0">
                        <a:effectLst/>
                        <a:latin typeface="Calibri"/>
                        <a:ea typeface="Calibri"/>
                        <a:cs typeface="Times New Roman"/>
                      </a:endParaRPr>
                    </a:p>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tr-TR" sz="2000" b="1" dirty="0">
                          <a:solidFill>
                            <a:srgbClr val="000066"/>
                          </a:solidFill>
                          <a:effectLst/>
                          <a:latin typeface="Times New Roman"/>
                          <a:ea typeface="Times New Roman"/>
                          <a:cs typeface="Times New Roman"/>
                        </a:rPr>
                        <a:t>500 Evler Mesleki ve Teknik Anadolu </a:t>
                      </a:r>
                      <a:r>
                        <a:rPr lang="tr-TR" sz="20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r>
                        <a:rPr lang="tr-TR" sz="2000" b="1" dirty="0" smtClean="0">
                          <a:solidFill>
                            <a:srgbClr val="FF0000"/>
                          </a:solidFill>
                          <a:effectLst/>
                          <a:latin typeface="Times New Roman"/>
                          <a:ea typeface="Calibri"/>
                          <a:cs typeface="Times New Roman"/>
                        </a:rPr>
                        <a:t>KIZ</a:t>
                      </a:r>
                      <a:endParaRPr lang="tr-TR" sz="20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ts val="1465"/>
                        </a:lnSpc>
                        <a:spcAft>
                          <a:spcPts val="0"/>
                        </a:spcAft>
                      </a:pPr>
                      <a:r>
                        <a:rPr lang="tr-TR" sz="2000" dirty="0">
                          <a:solidFill>
                            <a:srgbClr val="000066"/>
                          </a:solidFill>
                          <a:effectLst/>
                          <a:latin typeface="Times New Roman"/>
                          <a:ea typeface="Times New Roman"/>
                          <a:cs typeface="Times New Roman"/>
                        </a:rPr>
                        <a:t> Hasta ve Yaşlı Hizmetleri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Hasta Bakımı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8178">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Yaşlı Bakımı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655859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2203109980"/>
              </p:ext>
            </p:extLst>
          </p:nvPr>
        </p:nvGraphicFramePr>
        <p:xfrm>
          <a:off x="179512" y="1484784"/>
          <a:ext cx="8496945" cy="3096344"/>
        </p:xfrm>
        <a:graphic>
          <a:graphicData uri="http://schemas.openxmlformats.org/drawingml/2006/table">
            <a:tbl>
              <a:tblPr firstRow="1" firstCol="1" bandRow="1"/>
              <a:tblGrid>
                <a:gridCol w="1656184"/>
                <a:gridCol w="2112026"/>
                <a:gridCol w="1847162"/>
                <a:gridCol w="2881573"/>
              </a:tblGrid>
              <a:tr h="3096344">
                <a:tc>
                  <a:txBody>
                    <a:bodyPr/>
                    <a:lstStyle/>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r>
                        <a:rPr lang="tr-TR" sz="2000" dirty="0" smtClean="0">
                          <a:effectLst/>
                          <a:latin typeface="Times New Roman"/>
                          <a:ea typeface="Calibri"/>
                          <a:cs typeface="Times New Roman"/>
                        </a:rPr>
                        <a:t>KAYAPINAR</a:t>
                      </a:r>
                      <a:endParaRPr lang="tr-TR" sz="2000" dirty="0">
                        <a:effectLst/>
                        <a:latin typeface="Calibri"/>
                        <a:ea typeface="Calibri"/>
                        <a:cs typeface="Times New Roman"/>
                      </a:endParaRPr>
                    </a:p>
                    <a:p>
                      <a:pPr algn="ctr">
                        <a:lnSpc>
                          <a:spcPct val="115000"/>
                        </a:lnSpc>
                        <a:spcAft>
                          <a:spcPts val="0"/>
                        </a:spcAft>
                      </a:pPr>
                      <a:r>
                        <a:rPr lang="tr-TR" sz="2000" b="1" dirty="0">
                          <a:effectLst/>
                          <a:latin typeface="Times New Roman"/>
                          <a:ea typeface="Calibri"/>
                          <a:cs typeface="Times New Roman"/>
                        </a:rPr>
                        <a:t> </a:t>
                      </a:r>
                      <a:endParaRPr lang="tr-TR"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2000" b="1" dirty="0" smtClean="0">
                        <a:solidFill>
                          <a:srgbClr val="000066"/>
                        </a:solidFill>
                        <a:effectLst/>
                        <a:latin typeface="Times New Roman"/>
                        <a:ea typeface="Times New Roman"/>
                        <a:cs typeface="Times New Roman"/>
                      </a:endParaRPr>
                    </a:p>
                    <a:p>
                      <a:pPr algn="ctr">
                        <a:lnSpc>
                          <a:spcPct val="115000"/>
                        </a:lnSpc>
                        <a:spcAft>
                          <a:spcPts val="0"/>
                        </a:spcAft>
                      </a:pPr>
                      <a:r>
                        <a:rPr lang="tr-TR" sz="2000" b="1" dirty="0" err="1" smtClean="0">
                          <a:solidFill>
                            <a:srgbClr val="000066"/>
                          </a:solidFill>
                          <a:effectLst/>
                          <a:latin typeface="Times New Roman"/>
                          <a:ea typeface="Times New Roman"/>
                          <a:cs typeface="Times New Roman"/>
                        </a:rPr>
                        <a:t>Nafiye</a:t>
                      </a:r>
                      <a:r>
                        <a:rPr lang="tr-TR" sz="2000" b="1" dirty="0" smtClean="0">
                          <a:solidFill>
                            <a:srgbClr val="000066"/>
                          </a:solidFill>
                          <a:effectLst/>
                          <a:latin typeface="Times New Roman"/>
                          <a:ea typeface="Times New Roman"/>
                          <a:cs typeface="Times New Roman"/>
                        </a:rPr>
                        <a:t>-Ömer </a:t>
                      </a:r>
                      <a:r>
                        <a:rPr lang="tr-TR" sz="2000" b="1" dirty="0">
                          <a:solidFill>
                            <a:srgbClr val="000066"/>
                          </a:solidFill>
                          <a:effectLst/>
                          <a:latin typeface="Times New Roman"/>
                          <a:ea typeface="Times New Roman"/>
                          <a:cs typeface="Times New Roman"/>
                        </a:rPr>
                        <a:t>Şevki </a:t>
                      </a:r>
                      <a:r>
                        <a:rPr lang="tr-TR" sz="2000" b="1" dirty="0" err="1">
                          <a:solidFill>
                            <a:srgbClr val="000066"/>
                          </a:solidFill>
                          <a:effectLst/>
                          <a:latin typeface="Times New Roman"/>
                          <a:ea typeface="Times New Roman"/>
                          <a:cs typeface="Times New Roman"/>
                        </a:rPr>
                        <a:t>Cizrelioğlu</a:t>
                      </a:r>
                      <a:r>
                        <a:rPr lang="tr-TR" sz="2000" b="1" dirty="0">
                          <a:solidFill>
                            <a:srgbClr val="000066"/>
                          </a:solidFill>
                          <a:effectLst/>
                          <a:latin typeface="Times New Roman"/>
                          <a:ea typeface="Times New Roman"/>
                          <a:cs typeface="Times New Roman"/>
                        </a:rPr>
                        <a:t> Mesleki ve Teknik Anadolu </a:t>
                      </a:r>
                      <a:r>
                        <a:rPr lang="tr-TR" sz="20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r>
                        <a:rPr lang="tr-TR" sz="2000" b="1" dirty="0" smtClean="0">
                          <a:solidFill>
                            <a:srgbClr val="FF0000"/>
                          </a:solidFill>
                          <a:effectLst/>
                          <a:latin typeface="Times New Roman"/>
                          <a:ea typeface="Calibri"/>
                          <a:cs typeface="Times New Roman"/>
                        </a:rPr>
                        <a:t>KARMA</a:t>
                      </a:r>
                      <a:endParaRPr lang="tr-TR" sz="20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Makine Teknolojisi</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Bilgisayar Destekli Makine Ressamlığı</a:t>
                      </a:r>
                      <a:endParaRPr lang="tr-TR"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68086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4929411"/>
          </a:xfrm>
        </p:spPr>
        <p:txBody>
          <a:bodyPr>
            <a:noAutofit/>
          </a:bodyPr>
          <a:lstStyle/>
          <a:p>
            <a:pPr marL="0" indent="0" algn="ctr">
              <a:buNone/>
            </a:pPr>
            <a:r>
              <a:rPr lang="tr-TR" sz="6600" b="1" dirty="0" smtClean="0">
                <a:solidFill>
                  <a:srgbClr val="0070C0"/>
                </a:solidFill>
              </a:rPr>
              <a:t>ANADOLU </a:t>
            </a:r>
            <a:r>
              <a:rPr lang="tr-TR" sz="6600" b="1" dirty="0">
                <a:solidFill>
                  <a:srgbClr val="0070C0"/>
                </a:solidFill>
              </a:rPr>
              <a:t>TEKNİK / ANADOLU MESLEK PROGRAMLARINDA ALANA GEÇİŞ</a:t>
            </a:r>
          </a:p>
        </p:txBody>
      </p:sp>
    </p:spTree>
    <p:extLst>
      <p:ext uri="{BB962C8B-B14F-4D97-AF65-F5344CB8AC3E}">
        <p14:creationId xmlns:p14="http://schemas.microsoft.com/office/powerpoint/2010/main" xmlns="" val="1322520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2668730068"/>
              </p:ext>
            </p:extLst>
          </p:nvPr>
        </p:nvGraphicFramePr>
        <p:xfrm>
          <a:off x="467544" y="620690"/>
          <a:ext cx="8496944" cy="5400598"/>
        </p:xfrm>
        <a:graphic>
          <a:graphicData uri="http://schemas.openxmlformats.org/drawingml/2006/table">
            <a:tbl>
              <a:tblPr firstRow="1" firstCol="1" bandRow="1"/>
              <a:tblGrid>
                <a:gridCol w="1872208"/>
                <a:gridCol w="1656184"/>
                <a:gridCol w="2448272"/>
                <a:gridCol w="2520280"/>
              </a:tblGrid>
              <a:tr h="771514">
                <a:tc rowSpan="7">
                  <a:txBody>
                    <a:bodyPr/>
                    <a:lstStyle/>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r>
                        <a:rPr lang="tr-TR" sz="2000" dirty="0" smtClean="0">
                          <a:effectLst/>
                          <a:latin typeface="Times New Roman"/>
                          <a:ea typeface="Calibri"/>
                          <a:cs typeface="Times New Roman"/>
                        </a:rPr>
                        <a:t>YENİŞEHİR</a:t>
                      </a:r>
                      <a:endParaRPr lang="tr-TR" sz="2000" dirty="0">
                        <a:effectLst/>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algn="ctr">
                        <a:lnSpc>
                          <a:spcPct val="115000"/>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b="1" dirty="0">
                          <a:solidFill>
                            <a:srgbClr val="000066"/>
                          </a:solidFill>
                          <a:effectLst/>
                          <a:latin typeface="Times New Roman"/>
                          <a:ea typeface="Times New Roman"/>
                          <a:cs typeface="Times New Roman"/>
                        </a:rPr>
                        <a:t>Diyarbakır Mesleki ve Teknik Anadolu </a:t>
                      </a:r>
                      <a:r>
                        <a:rPr lang="tr-TR" sz="20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r>
                        <a:rPr lang="tr-TR" sz="2000" b="1" dirty="0" smtClean="0">
                          <a:solidFill>
                            <a:srgbClr val="FF0000"/>
                          </a:solidFill>
                          <a:effectLst/>
                          <a:latin typeface="Times New Roman"/>
                          <a:ea typeface="Calibri"/>
                          <a:cs typeface="Times New Roman"/>
                        </a:rPr>
                        <a:t>KARMA</a:t>
                      </a:r>
                      <a:endParaRPr lang="tr-TR" sz="2000" dirty="0">
                        <a:solidFill>
                          <a:srgbClr val="FF0000"/>
                        </a:solidFill>
                        <a:effectLst/>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Makine Teknolojisi</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a:solidFill>
                            <a:srgbClr val="000066"/>
                          </a:solidFill>
                          <a:effectLst/>
                          <a:latin typeface="Times New Roman"/>
                          <a:ea typeface="Times New Roman"/>
                          <a:cs typeface="Times New Roman"/>
                        </a:rPr>
                        <a:t> Bilgisayarlı Makine İmalatı</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rowSpan="2">
                  <a:txBody>
                    <a:bodyPr/>
                    <a:lstStyle/>
                    <a:p>
                      <a:pPr>
                        <a:lnSpc>
                          <a:spcPts val="1465"/>
                        </a:lnSpc>
                        <a:spcAft>
                          <a:spcPts val="0"/>
                        </a:spcAft>
                      </a:pPr>
                      <a:r>
                        <a:rPr lang="tr-TR" sz="2000" dirty="0">
                          <a:solidFill>
                            <a:srgbClr val="000066"/>
                          </a:solidFill>
                          <a:effectLst/>
                          <a:latin typeface="Times New Roman"/>
                          <a:ea typeface="Times New Roman"/>
                          <a:cs typeface="Times New Roman"/>
                        </a:rPr>
                        <a:t> Bilişim Teknolojileri</a:t>
                      </a:r>
                      <a:endParaRPr lang="tr-TR" sz="2000" dirty="0">
                        <a:effectLst/>
                        <a:latin typeface="Calibri"/>
                        <a:ea typeface="Calibri"/>
                        <a:cs typeface="Times New Roman"/>
                      </a:endParaRPr>
                    </a:p>
                    <a:p>
                      <a:pPr>
                        <a:lnSpc>
                          <a:spcPts val="1465"/>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a:solidFill>
                            <a:srgbClr val="000066"/>
                          </a:solidFill>
                          <a:effectLst/>
                          <a:latin typeface="Times New Roman"/>
                          <a:ea typeface="Times New Roman"/>
                          <a:cs typeface="Times New Roman"/>
                        </a:rPr>
                        <a:t> Bilgisayar Teknik Servisi</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Web Programcılığı</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rowSpan="4">
                  <a:txBody>
                    <a:bodyPr/>
                    <a:lstStyle/>
                    <a:p>
                      <a:pPr>
                        <a:lnSpc>
                          <a:spcPts val="1465"/>
                        </a:lnSpc>
                        <a:spcAft>
                          <a:spcPts val="0"/>
                        </a:spcAft>
                      </a:pPr>
                      <a:r>
                        <a:rPr lang="tr-TR" sz="2000">
                          <a:solidFill>
                            <a:srgbClr val="000066"/>
                          </a:solidFill>
                          <a:effectLst/>
                          <a:latin typeface="Times New Roman"/>
                          <a:ea typeface="Times New Roman"/>
                          <a:cs typeface="Times New Roman"/>
                        </a:rPr>
                        <a:t> Elektrik-Elektronik Teknolojisi</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Elektrik Tesisatları ve Pano </a:t>
                      </a:r>
                      <a:r>
                        <a:rPr lang="tr-TR" sz="2000" dirty="0" err="1">
                          <a:solidFill>
                            <a:srgbClr val="000066"/>
                          </a:solidFill>
                          <a:effectLst/>
                          <a:latin typeface="Times New Roman"/>
                          <a:ea typeface="Times New Roman"/>
                          <a:cs typeface="Times New Roman"/>
                        </a:rPr>
                        <a:t>Montörlüğü</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Endüstriyel Bakım Onarım</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Görüntü ve Ses Sistemleri</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514">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ts val="1465"/>
                        </a:lnSpc>
                        <a:spcAft>
                          <a:spcPts val="0"/>
                        </a:spcAft>
                      </a:pPr>
                      <a:r>
                        <a:rPr lang="tr-TR" sz="2000" dirty="0">
                          <a:solidFill>
                            <a:srgbClr val="000066"/>
                          </a:solidFill>
                          <a:effectLst/>
                          <a:latin typeface="Times New Roman"/>
                          <a:ea typeface="Times New Roman"/>
                          <a:cs typeface="Times New Roman"/>
                        </a:rPr>
                        <a:t> Güvenlik Sistemleri</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979479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3395316847"/>
              </p:ext>
            </p:extLst>
          </p:nvPr>
        </p:nvGraphicFramePr>
        <p:xfrm>
          <a:off x="457200" y="692695"/>
          <a:ext cx="8229600" cy="5472608"/>
        </p:xfrm>
        <a:graphic>
          <a:graphicData uri="http://schemas.openxmlformats.org/drawingml/2006/table">
            <a:tbl>
              <a:tblPr firstRow="1" firstCol="1" bandRow="1"/>
              <a:tblGrid>
                <a:gridCol w="2305517"/>
                <a:gridCol w="1313049"/>
                <a:gridCol w="2305517"/>
                <a:gridCol w="2305517"/>
              </a:tblGrid>
              <a:tr h="1368152">
                <a:tc rowSpan="4">
                  <a:txBody>
                    <a:bodyPr/>
                    <a:lstStyle/>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dirty="0">
                          <a:effectLst/>
                          <a:latin typeface="Times New Roman"/>
                          <a:ea typeface="Calibri"/>
                          <a:cs typeface="Times New Roman"/>
                        </a:rPr>
                        <a:t> </a:t>
                      </a:r>
                      <a:endParaRPr lang="tr-TR" sz="2000" dirty="0">
                        <a:effectLst/>
                        <a:latin typeface="Calibri"/>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endParaRPr lang="tr-TR" sz="2000" dirty="0" smtClean="0">
                        <a:effectLst/>
                        <a:latin typeface="Times New Roman"/>
                        <a:ea typeface="Calibri"/>
                        <a:cs typeface="Times New Roman"/>
                      </a:endParaRPr>
                    </a:p>
                    <a:p>
                      <a:pPr algn="ctr">
                        <a:lnSpc>
                          <a:spcPct val="115000"/>
                        </a:lnSpc>
                        <a:spcAft>
                          <a:spcPts val="0"/>
                        </a:spcAft>
                      </a:pPr>
                      <a:r>
                        <a:rPr lang="tr-TR" sz="2000" dirty="0" smtClean="0">
                          <a:effectLst/>
                          <a:latin typeface="Times New Roman"/>
                          <a:ea typeface="Calibri"/>
                          <a:cs typeface="Times New Roman"/>
                        </a:rPr>
                        <a:t>YENİŞEHİR</a:t>
                      </a:r>
                      <a:endParaRPr lang="tr-TR" sz="2000" dirty="0">
                        <a:effectLst/>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15000"/>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p>
                      <a:pPr algn="ctr">
                        <a:lnSpc>
                          <a:spcPct val="115000"/>
                        </a:lnSpc>
                        <a:spcAft>
                          <a:spcPts val="0"/>
                        </a:spcAft>
                      </a:pPr>
                      <a:r>
                        <a:rPr lang="tr-TR" sz="2000" b="1" dirty="0">
                          <a:solidFill>
                            <a:srgbClr val="000066"/>
                          </a:solidFill>
                          <a:effectLst/>
                          <a:latin typeface="Times New Roman"/>
                          <a:ea typeface="Times New Roman"/>
                          <a:cs typeface="Times New Roman"/>
                        </a:rPr>
                        <a:t>Yenişehir Dicle Mesleki ve Teknik Anadolu </a:t>
                      </a:r>
                      <a:r>
                        <a:rPr lang="tr-TR" sz="20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endParaRPr lang="tr-TR" sz="2000" b="1" dirty="0" smtClean="0">
                        <a:solidFill>
                          <a:srgbClr val="000066"/>
                        </a:solidFill>
                        <a:effectLst/>
                        <a:latin typeface="Times New Roman"/>
                        <a:ea typeface="Calibri"/>
                        <a:cs typeface="Times New Roman"/>
                      </a:endParaRPr>
                    </a:p>
                    <a:p>
                      <a:pPr algn="ctr">
                        <a:lnSpc>
                          <a:spcPct val="115000"/>
                        </a:lnSpc>
                        <a:spcAft>
                          <a:spcPts val="0"/>
                        </a:spcAft>
                      </a:pPr>
                      <a:r>
                        <a:rPr lang="tr-TR" sz="2000" b="1" dirty="0" smtClean="0">
                          <a:solidFill>
                            <a:srgbClr val="FF0000"/>
                          </a:solidFill>
                          <a:effectLst/>
                          <a:latin typeface="Times New Roman"/>
                          <a:ea typeface="Calibri"/>
                          <a:cs typeface="Times New Roman"/>
                        </a:rPr>
                        <a:t>KIZ</a:t>
                      </a:r>
                      <a:endParaRPr lang="tr-TR" sz="2000" dirty="0">
                        <a:solidFill>
                          <a:srgbClr val="FF0000"/>
                        </a:solidFill>
                        <a:effectLst/>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2000" dirty="0">
                          <a:solidFill>
                            <a:srgbClr val="000066"/>
                          </a:solidFill>
                          <a:effectLst/>
                          <a:latin typeface="Times New Roman"/>
                          <a:ea typeface="Times New Roman"/>
                          <a:cs typeface="Times New Roman"/>
                        </a:rPr>
                        <a:t> Bilişim Teknolojileri</a:t>
                      </a:r>
                      <a:endParaRPr lang="tr-TR" sz="2000" dirty="0">
                        <a:effectLst/>
                        <a:latin typeface="Calibri"/>
                        <a:ea typeface="Calibri"/>
                        <a:cs typeface="Times New Roman"/>
                      </a:endParaRPr>
                    </a:p>
                    <a:p>
                      <a:pPr>
                        <a:lnSpc>
                          <a:spcPct val="115000"/>
                        </a:lnSpc>
                        <a:spcAft>
                          <a:spcPts val="0"/>
                        </a:spcAft>
                      </a:pPr>
                      <a:r>
                        <a:rPr lang="tr-TR" sz="2000" dirty="0">
                          <a:solidFill>
                            <a:srgbClr val="000066"/>
                          </a:solidFill>
                          <a:effectLst/>
                          <a:latin typeface="Times New Roman"/>
                          <a:ea typeface="Times New Roman"/>
                          <a:cs typeface="Times New Roman"/>
                        </a:rPr>
                        <a:t> </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a:solidFill>
                            <a:srgbClr val="000066"/>
                          </a:solidFill>
                          <a:effectLst/>
                          <a:latin typeface="Times New Roman"/>
                          <a:ea typeface="Times New Roman"/>
                          <a:cs typeface="Times New Roman"/>
                        </a:rPr>
                        <a:t> Veri Tabanı Programcılığı</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15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000">
                          <a:solidFill>
                            <a:srgbClr val="000066"/>
                          </a:solidFill>
                          <a:effectLst/>
                          <a:latin typeface="Times New Roman"/>
                          <a:ea typeface="Times New Roman"/>
                          <a:cs typeface="Times New Roman"/>
                        </a:rPr>
                        <a:t> Web Programcılığı</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152">
                <a:tc vMerge="1">
                  <a:txBody>
                    <a:bodyPr/>
                    <a:lstStyle/>
                    <a:p>
                      <a:endParaRPr lang="tr-TR"/>
                    </a:p>
                  </a:txBody>
                  <a:tcPr/>
                </a:tc>
                <a:tc vMerge="1">
                  <a:txBody>
                    <a:bodyPr/>
                    <a:lstStyle/>
                    <a:p>
                      <a:endParaRPr lang="tr-TR"/>
                    </a:p>
                  </a:txBody>
                  <a:tcPr/>
                </a:tc>
                <a:tc rowSpan="2">
                  <a:txBody>
                    <a:bodyPr/>
                    <a:lstStyle/>
                    <a:p>
                      <a:pPr>
                        <a:lnSpc>
                          <a:spcPct val="115000"/>
                        </a:lnSpc>
                        <a:spcAft>
                          <a:spcPts val="0"/>
                        </a:spcAft>
                      </a:pPr>
                      <a:r>
                        <a:rPr lang="tr-TR" sz="2000">
                          <a:solidFill>
                            <a:srgbClr val="000066"/>
                          </a:solidFill>
                          <a:effectLst/>
                          <a:latin typeface="Times New Roman"/>
                          <a:ea typeface="Times New Roman"/>
                          <a:cs typeface="Times New Roman"/>
                        </a:rPr>
                        <a:t> Hasta ve Yaşlı Hizmetleri</a:t>
                      </a:r>
                      <a:endParaRPr lang="tr-TR" sz="2000">
                        <a:effectLst/>
                        <a:latin typeface="Calibri"/>
                        <a:ea typeface="Calibri"/>
                        <a:cs typeface="Times New Roman"/>
                      </a:endParaRPr>
                    </a:p>
                    <a:p>
                      <a:pPr>
                        <a:lnSpc>
                          <a:spcPct val="115000"/>
                        </a:lnSpc>
                        <a:spcAft>
                          <a:spcPts val="0"/>
                        </a:spcAft>
                      </a:pPr>
                      <a:r>
                        <a:rPr lang="tr-TR" sz="2000">
                          <a:solidFill>
                            <a:srgbClr val="000066"/>
                          </a:solidFill>
                          <a:effectLst/>
                          <a:latin typeface="Times New Roman"/>
                          <a:ea typeface="Times New Roman"/>
                          <a:cs typeface="Times New Roman"/>
                        </a:rPr>
                        <a:t> </a:t>
                      </a:r>
                      <a:endParaRPr lang="tr-TR" sz="200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000" dirty="0">
                          <a:solidFill>
                            <a:srgbClr val="000066"/>
                          </a:solidFill>
                          <a:effectLst/>
                          <a:latin typeface="Times New Roman"/>
                          <a:ea typeface="Times New Roman"/>
                          <a:cs typeface="Times New Roman"/>
                        </a:rPr>
                        <a:t> Hasta Bakımı</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15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000" dirty="0">
                          <a:solidFill>
                            <a:srgbClr val="000066"/>
                          </a:solidFill>
                          <a:effectLst/>
                          <a:latin typeface="Times New Roman"/>
                          <a:ea typeface="Times New Roman"/>
                          <a:cs typeface="Times New Roman"/>
                        </a:rPr>
                        <a:t> Yaşlı Bakımı</a:t>
                      </a:r>
                      <a:endParaRPr lang="tr-TR" sz="2000" dirty="0">
                        <a:effectLst/>
                        <a:latin typeface="Calibri"/>
                        <a:ea typeface="Calibri"/>
                        <a:cs typeface="Times New Roman"/>
                      </a:endParaRPr>
                    </a:p>
                  </a:txBody>
                  <a:tcPr marL="62609" marR="626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80373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3849831527"/>
              </p:ext>
            </p:extLst>
          </p:nvPr>
        </p:nvGraphicFramePr>
        <p:xfrm>
          <a:off x="755576" y="1484784"/>
          <a:ext cx="7839075" cy="3914621"/>
        </p:xfrm>
        <a:graphic>
          <a:graphicData uri="http://schemas.openxmlformats.org/drawingml/2006/table">
            <a:tbl>
              <a:tblPr firstRow="1" firstCol="1" bandRow="1"/>
              <a:tblGrid>
                <a:gridCol w="2088232"/>
                <a:gridCol w="1656184"/>
                <a:gridCol w="1800200"/>
                <a:gridCol w="2294459"/>
              </a:tblGrid>
              <a:tr h="1512168">
                <a:tc rowSpan="2">
                  <a:txBody>
                    <a:bodyPr/>
                    <a:lstStyle/>
                    <a:p>
                      <a:pPr algn="ctr">
                        <a:lnSpc>
                          <a:spcPct val="115000"/>
                        </a:lnSpc>
                        <a:spcAft>
                          <a:spcPts val="0"/>
                        </a:spcAft>
                      </a:pPr>
                      <a:r>
                        <a:rPr lang="tr-TR" sz="2400" dirty="0">
                          <a:effectLst/>
                          <a:latin typeface="Times New Roman"/>
                          <a:ea typeface="Calibri"/>
                          <a:cs typeface="Times New Roman"/>
                        </a:rPr>
                        <a:t> </a:t>
                      </a:r>
                      <a:endParaRPr lang="tr-TR" sz="2400" dirty="0">
                        <a:effectLst/>
                        <a:latin typeface="Calibri"/>
                        <a:ea typeface="Calibri"/>
                        <a:cs typeface="Times New Roman"/>
                      </a:endParaRPr>
                    </a:p>
                    <a:p>
                      <a:pPr algn="ctr">
                        <a:lnSpc>
                          <a:spcPct val="115000"/>
                        </a:lnSpc>
                        <a:spcAft>
                          <a:spcPts val="0"/>
                        </a:spcAft>
                      </a:pPr>
                      <a:endParaRPr lang="tr-TR" sz="2400" dirty="0" smtClean="0">
                        <a:effectLst/>
                        <a:latin typeface="Times New Roman"/>
                        <a:ea typeface="Calibri"/>
                        <a:cs typeface="Times New Roman"/>
                      </a:endParaRPr>
                    </a:p>
                    <a:p>
                      <a:pPr algn="ctr">
                        <a:lnSpc>
                          <a:spcPct val="115000"/>
                        </a:lnSpc>
                        <a:spcAft>
                          <a:spcPts val="0"/>
                        </a:spcAft>
                      </a:pPr>
                      <a:endParaRPr lang="tr-TR" sz="2400" dirty="0" smtClean="0">
                        <a:effectLst/>
                        <a:latin typeface="Times New Roman"/>
                        <a:ea typeface="Calibri"/>
                        <a:cs typeface="Times New Roman"/>
                      </a:endParaRPr>
                    </a:p>
                    <a:p>
                      <a:pPr algn="ctr">
                        <a:lnSpc>
                          <a:spcPct val="115000"/>
                        </a:lnSpc>
                        <a:spcAft>
                          <a:spcPts val="0"/>
                        </a:spcAft>
                      </a:pPr>
                      <a:endParaRPr lang="tr-TR" sz="2400" dirty="0" smtClean="0">
                        <a:effectLst/>
                        <a:latin typeface="Times New Roman"/>
                        <a:ea typeface="Calibri"/>
                        <a:cs typeface="Times New Roman"/>
                      </a:endParaRPr>
                    </a:p>
                    <a:p>
                      <a:pPr algn="ctr">
                        <a:lnSpc>
                          <a:spcPct val="115000"/>
                        </a:lnSpc>
                        <a:spcAft>
                          <a:spcPts val="0"/>
                        </a:spcAft>
                      </a:pPr>
                      <a:r>
                        <a:rPr lang="tr-TR" sz="2400" dirty="0" smtClean="0">
                          <a:effectLst/>
                          <a:latin typeface="Times New Roman"/>
                          <a:ea typeface="Calibri"/>
                          <a:cs typeface="Times New Roman"/>
                        </a:rPr>
                        <a:t>YENİŞEHİR</a:t>
                      </a:r>
                      <a:endParaRPr lang="tr-TR"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tr-TR" sz="2400" b="1" dirty="0" err="1">
                          <a:solidFill>
                            <a:srgbClr val="000066"/>
                          </a:solidFill>
                          <a:effectLst/>
                          <a:latin typeface="Times New Roman"/>
                          <a:ea typeface="Times New Roman"/>
                          <a:cs typeface="Times New Roman"/>
                        </a:rPr>
                        <a:t>İbn</a:t>
                      </a:r>
                      <a:r>
                        <a:rPr lang="tr-TR" sz="2400" b="1" dirty="0">
                          <a:solidFill>
                            <a:srgbClr val="000066"/>
                          </a:solidFill>
                          <a:effectLst/>
                          <a:latin typeface="Times New Roman"/>
                          <a:ea typeface="Times New Roman"/>
                          <a:cs typeface="Times New Roman"/>
                        </a:rPr>
                        <a:t>-i Sina Çok Programlı Anadolu </a:t>
                      </a:r>
                      <a:r>
                        <a:rPr lang="tr-TR" sz="2400" b="1" dirty="0" smtClean="0">
                          <a:solidFill>
                            <a:srgbClr val="000066"/>
                          </a:solidFill>
                          <a:effectLst/>
                          <a:latin typeface="Times New Roman"/>
                          <a:ea typeface="Times New Roman"/>
                          <a:cs typeface="Times New Roman"/>
                        </a:rPr>
                        <a:t>Lisesi</a:t>
                      </a:r>
                    </a:p>
                    <a:p>
                      <a:pPr algn="ctr">
                        <a:lnSpc>
                          <a:spcPct val="115000"/>
                        </a:lnSpc>
                        <a:spcAft>
                          <a:spcPts val="0"/>
                        </a:spcAft>
                      </a:pPr>
                      <a:endParaRPr lang="tr-TR" sz="2400" b="1" dirty="0" smtClean="0">
                        <a:solidFill>
                          <a:srgbClr val="000066"/>
                        </a:solidFill>
                        <a:effectLst/>
                        <a:latin typeface="Times New Roman"/>
                        <a:ea typeface="Calibri"/>
                        <a:cs typeface="Times New Roman"/>
                      </a:endParaRPr>
                    </a:p>
                    <a:p>
                      <a:pPr algn="ctr">
                        <a:lnSpc>
                          <a:spcPct val="115000"/>
                        </a:lnSpc>
                        <a:spcAft>
                          <a:spcPts val="0"/>
                        </a:spcAft>
                      </a:pPr>
                      <a:endParaRPr lang="tr-TR" sz="2400" b="1" dirty="0" smtClean="0">
                        <a:solidFill>
                          <a:srgbClr val="000066"/>
                        </a:solidFill>
                        <a:effectLst/>
                        <a:latin typeface="Times New Roman"/>
                        <a:ea typeface="Calibri"/>
                        <a:cs typeface="Times New Roman"/>
                      </a:endParaRPr>
                    </a:p>
                    <a:p>
                      <a:pPr algn="ctr">
                        <a:lnSpc>
                          <a:spcPct val="115000"/>
                        </a:lnSpc>
                        <a:spcAft>
                          <a:spcPts val="0"/>
                        </a:spcAft>
                      </a:pPr>
                      <a:r>
                        <a:rPr lang="tr-TR" sz="2400" b="1" dirty="0" smtClean="0">
                          <a:solidFill>
                            <a:srgbClr val="FF0000"/>
                          </a:solidFill>
                          <a:effectLst/>
                          <a:latin typeface="Times New Roman"/>
                          <a:ea typeface="Calibri"/>
                          <a:cs typeface="Times New Roman"/>
                        </a:rPr>
                        <a:t>KARMA</a:t>
                      </a:r>
                      <a:endParaRPr lang="tr-TR" sz="24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2400" dirty="0">
                          <a:solidFill>
                            <a:srgbClr val="000066"/>
                          </a:solidFill>
                          <a:effectLst/>
                          <a:latin typeface="Times New Roman"/>
                          <a:ea typeface="Times New Roman"/>
                          <a:cs typeface="Times New Roman"/>
                        </a:rPr>
                        <a:t> Bilişim Teknolojileri</a:t>
                      </a:r>
                      <a:endParaRPr lang="tr-TR"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2400" dirty="0">
                          <a:solidFill>
                            <a:srgbClr val="000066"/>
                          </a:solidFill>
                          <a:effectLst/>
                          <a:latin typeface="Times New Roman"/>
                          <a:ea typeface="Times New Roman"/>
                          <a:cs typeface="Times New Roman"/>
                        </a:rPr>
                        <a:t> Veri Tabanı Programcılığı</a:t>
                      </a:r>
                      <a:endParaRPr lang="tr-TR"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245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2400" dirty="0">
                          <a:solidFill>
                            <a:srgbClr val="000066"/>
                          </a:solidFill>
                          <a:effectLst/>
                          <a:latin typeface="Times New Roman"/>
                          <a:ea typeface="Times New Roman"/>
                          <a:cs typeface="Times New Roman"/>
                        </a:rPr>
                        <a:t> Web Programcılığı</a:t>
                      </a:r>
                      <a:endParaRPr lang="tr-TR"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687627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r>
              <a:rPr lang="tr-TR" sz="6000" b="1" dirty="0" smtClean="0">
                <a:solidFill>
                  <a:srgbClr val="00B050"/>
                </a:solidFill>
              </a:rPr>
              <a:t>Hazırlayan</a:t>
            </a:r>
            <a:r>
              <a:rPr lang="tr-TR" dirty="0" smtClean="0"/>
              <a:t> </a:t>
            </a:r>
            <a:endParaRPr lang="tr-TR" dirty="0"/>
          </a:p>
        </p:txBody>
      </p:sp>
      <p:sp>
        <p:nvSpPr>
          <p:cNvPr id="3" name="İçerik Yer Tutucusu 2"/>
          <p:cNvSpPr>
            <a:spLocks noGrp="1"/>
          </p:cNvSpPr>
          <p:nvPr>
            <p:ph idx="1"/>
          </p:nvPr>
        </p:nvSpPr>
        <p:spPr/>
        <p:txBody>
          <a:bodyPr>
            <a:normAutofit/>
          </a:bodyPr>
          <a:lstStyle/>
          <a:p>
            <a:pPr marL="0" indent="0" algn="ctr">
              <a:buNone/>
            </a:pPr>
            <a:endParaRPr lang="tr-TR" sz="4800" dirty="0" smtClean="0"/>
          </a:p>
          <a:p>
            <a:pPr marL="0" indent="0" algn="ctr">
              <a:buNone/>
            </a:pPr>
            <a:endParaRPr lang="tr-TR" sz="4800" dirty="0"/>
          </a:p>
          <a:p>
            <a:pPr marL="0" indent="0" algn="ctr">
              <a:buNone/>
            </a:pPr>
            <a:r>
              <a:rPr lang="tr-TR" sz="4800" b="1" dirty="0" smtClean="0">
                <a:solidFill>
                  <a:srgbClr val="FF0000"/>
                </a:solidFill>
              </a:rPr>
              <a:t>Süleyman ERBEK</a:t>
            </a:r>
          </a:p>
          <a:p>
            <a:pPr marL="0" indent="0" algn="ctr">
              <a:buNone/>
            </a:pPr>
            <a:r>
              <a:rPr lang="tr-TR" sz="4800" b="1" dirty="0" smtClean="0">
                <a:solidFill>
                  <a:srgbClr val="FF0000"/>
                </a:solidFill>
              </a:rPr>
              <a:t>Okul Rehber Öğretmeni</a:t>
            </a:r>
            <a:endParaRPr lang="tr-TR" sz="4800" b="1" dirty="0">
              <a:solidFill>
                <a:srgbClr val="FF0000"/>
              </a:solidFill>
            </a:endParaRPr>
          </a:p>
        </p:txBody>
      </p:sp>
    </p:spTree>
    <p:extLst>
      <p:ext uri="{BB962C8B-B14F-4D97-AF65-F5344CB8AC3E}">
        <p14:creationId xmlns:p14="http://schemas.microsoft.com/office/powerpoint/2010/main" xmlns="" val="59415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7030A0"/>
                </a:solidFill>
              </a:rPr>
              <a:t>KISALTMALAR</a:t>
            </a:r>
            <a:endParaRPr lang="tr-TR" b="1" dirty="0">
              <a:solidFill>
                <a:srgbClr val="7030A0"/>
              </a:solidFill>
            </a:endParaRPr>
          </a:p>
        </p:txBody>
      </p:sp>
      <p:sp>
        <p:nvSpPr>
          <p:cNvPr id="3" name="İçerik Yer Tutucusu 2"/>
          <p:cNvSpPr>
            <a:spLocks noGrp="1"/>
          </p:cNvSpPr>
          <p:nvPr>
            <p:ph idx="1"/>
          </p:nvPr>
        </p:nvSpPr>
        <p:spPr/>
        <p:txBody>
          <a:bodyPr>
            <a:normAutofit/>
          </a:bodyPr>
          <a:lstStyle/>
          <a:p>
            <a:r>
              <a:rPr lang="tr-TR" b="1" dirty="0" smtClean="0">
                <a:solidFill>
                  <a:srgbClr val="000000"/>
                </a:solidFill>
                <a:latin typeface="Times New Roman"/>
              </a:rPr>
              <a:t>ATP </a:t>
            </a:r>
            <a:r>
              <a:rPr lang="tr-TR" dirty="0">
                <a:solidFill>
                  <a:srgbClr val="000000"/>
                </a:solidFill>
                <a:latin typeface="Times New Roman"/>
              </a:rPr>
              <a:t>	</a:t>
            </a:r>
            <a:r>
              <a:rPr lang="tr-TR" b="1" dirty="0">
                <a:solidFill>
                  <a:srgbClr val="000000"/>
                </a:solidFill>
                <a:latin typeface="Times New Roman"/>
              </a:rPr>
              <a:t>Anadolu Teknik Programı </a:t>
            </a:r>
            <a:r>
              <a:rPr lang="tr-TR" dirty="0">
                <a:solidFill>
                  <a:srgbClr val="000000"/>
                </a:solidFill>
                <a:latin typeface="Times New Roman"/>
              </a:rPr>
              <a:t>	</a:t>
            </a:r>
          </a:p>
          <a:p>
            <a:r>
              <a:rPr lang="tr-TR" b="1" dirty="0">
                <a:solidFill>
                  <a:srgbClr val="000000"/>
                </a:solidFill>
                <a:latin typeface="Times New Roman"/>
              </a:rPr>
              <a:t>AMP </a:t>
            </a:r>
            <a:r>
              <a:rPr lang="tr-TR" dirty="0">
                <a:solidFill>
                  <a:srgbClr val="000000"/>
                </a:solidFill>
                <a:latin typeface="Times New Roman"/>
              </a:rPr>
              <a:t>	</a:t>
            </a:r>
            <a:r>
              <a:rPr lang="tr-TR" b="1" dirty="0">
                <a:solidFill>
                  <a:srgbClr val="000000"/>
                </a:solidFill>
                <a:latin typeface="Times New Roman"/>
              </a:rPr>
              <a:t>Anadolu Meslek Programı </a:t>
            </a:r>
            <a:r>
              <a:rPr lang="tr-TR" dirty="0">
                <a:solidFill>
                  <a:srgbClr val="000000"/>
                </a:solidFill>
                <a:latin typeface="Times New Roman"/>
              </a:rPr>
              <a:t>	</a:t>
            </a:r>
          </a:p>
          <a:p>
            <a:r>
              <a:rPr lang="tr-TR" b="1" dirty="0">
                <a:solidFill>
                  <a:srgbClr val="000000"/>
                </a:solidFill>
                <a:latin typeface="Times New Roman"/>
              </a:rPr>
              <a:t>YEP </a:t>
            </a:r>
            <a:r>
              <a:rPr lang="tr-TR" dirty="0">
                <a:solidFill>
                  <a:srgbClr val="000000"/>
                </a:solidFill>
                <a:latin typeface="Times New Roman"/>
              </a:rPr>
              <a:t>	</a:t>
            </a:r>
            <a:r>
              <a:rPr lang="tr-TR" b="1" dirty="0">
                <a:solidFill>
                  <a:srgbClr val="000000"/>
                </a:solidFill>
                <a:latin typeface="Times New Roman"/>
              </a:rPr>
              <a:t>Yerleştirmeye Esas Puan </a:t>
            </a:r>
            <a:r>
              <a:rPr lang="tr-TR" dirty="0">
                <a:solidFill>
                  <a:srgbClr val="000000"/>
                </a:solidFill>
                <a:latin typeface="Times New Roman"/>
              </a:rPr>
              <a:t>	</a:t>
            </a:r>
          </a:p>
          <a:p>
            <a:r>
              <a:rPr lang="tr-TR" b="1" dirty="0">
                <a:solidFill>
                  <a:srgbClr val="000000"/>
                </a:solidFill>
                <a:latin typeface="Times New Roman"/>
              </a:rPr>
              <a:t>YBP </a:t>
            </a:r>
            <a:r>
              <a:rPr lang="tr-TR" dirty="0">
                <a:solidFill>
                  <a:srgbClr val="000000"/>
                </a:solidFill>
                <a:latin typeface="Times New Roman"/>
              </a:rPr>
              <a:t>	</a:t>
            </a:r>
            <a:r>
              <a:rPr lang="tr-TR" b="1" dirty="0">
                <a:solidFill>
                  <a:srgbClr val="000000"/>
                </a:solidFill>
                <a:latin typeface="Times New Roman"/>
              </a:rPr>
              <a:t>Yıl Sonu Başarı Puanı </a:t>
            </a:r>
            <a:r>
              <a:rPr lang="tr-TR" dirty="0">
                <a:solidFill>
                  <a:srgbClr val="000000"/>
                </a:solidFill>
                <a:latin typeface="Times New Roman"/>
              </a:rPr>
              <a:t>	</a:t>
            </a:r>
          </a:p>
          <a:p>
            <a:r>
              <a:rPr lang="tr-TR" b="1" dirty="0">
                <a:solidFill>
                  <a:srgbClr val="000000"/>
                </a:solidFill>
                <a:latin typeface="Times New Roman"/>
              </a:rPr>
              <a:t>PYBS </a:t>
            </a:r>
            <a:r>
              <a:rPr lang="tr-TR" dirty="0">
                <a:solidFill>
                  <a:srgbClr val="000000"/>
                </a:solidFill>
                <a:latin typeface="Times New Roman"/>
              </a:rPr>
              <a:t>	</a:t>
            </a:r>
            <a:r>
              <a:rPr lang="tr-TR" b="1" dirty="0">
                <a:solidFill>
                  <a:srgbClr val="000000"/>
                </a:solidFill>
                <a:latin typeface="Times New Roman"/>
              </a:rPr>
              <a:t>Parasız Yatılılık ve Bursluluk Sınavı </a:t>
            </a:r>
            <a:r>
              <a:rPr lang="tr-TR" dirty="0">
                <a:solidFill>
                  <a:srgbClr val="000000"/>
                </a:solidFill>
                <a:latin typeface="Times New Roman"/>
              </a:rPr>
              <a:t>	</a:t>
            </a:r>
          </a:p>
          <a:p>
            <a:r>
              <a:rPr lang="tr-TR" b="1" dirty="0">
                <a:solidFill>
                  <a:srgbClr val="000000"/>
                </a:solidFill>
                <a:latin typeface="Times New Roman"/>
              </a:rPr>
              <a:t>MBY </a:t>
            </a:r>
            <a:r>
              <a:rPr lang="tr-TR" dirty="0">
                <a:solidFill>
                  <a:srgbClr val="000000"/>
                </a:solidFill>
                <a:latin typeface="Times New Roman"/>
              </a:rPr>
              <a:t>	</a:t>
            </a:r>
            <a:r>
              <a:rPr lang="tr-TR" b="1" dirty="0">
                <a:solidFill>
                  <a:srgbClr val="000000"/>
                </a:solidFill>
                <a:latin typeface="Times New Roman"/>
              </a:rPr>
              <a:t>Mülakat ve Beden Yeterliliği (Sadece denizcilik alanı için) </a:t>
            </a:r>
            <a:r>
              <a:rPr lang="tr-TR" dirty="0">
                <a:solidFill>
                  <a:srgbClr val="000000"/>
                </a:solidFill>
                <a:latin typeface="Times New Roman"/>
              </a:rPr>
              <a:t>	</a:t>
            </a:r>
          </a:p>
          <a:p>
            <a:endParaRPr lang="tr-TR" dirty="0"/>
          </a:p>
        </p:txBody>
      </p:sp>
    </p:spTree>
    <p:extLst>
      <p:ext uri="{BB962C8B-B14F-4D97-AF65-F5344CB8AC3E}">
        <p14:creationId xmlns:p14="http://schemas.microsoft.com/office/powerpoint/2010/main" xmlns="" val="3783150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xmlns="" val="4286264852"/>
              </p:ext>
            </p:extLst>
          </p:nvPr>
        </p:nvGraphicFramePr>
        <p:xfrm>
          <a:off x="467544" y="476672"/>
          <a:ext cx="8435280" cy="5760640"/>
        </p:xfrm>
        <a:graphic>
          <a:graphicData uri="http://schemas.openxmlformats.org/drawingml/2006/table">
            <a:tbl>
              <a:tblPr firstRow="1" bandRow="1">
                <a:tableStyleId>{5C22544A-7EE6-4342-B048-85BDC9FD1C3A}</a:tableStyleId>
              </a:tblPr>
              <a:tblGrid>
                <a:gridCol w="6064690"/>
                <a:gridCol w="2370590"/>
              </a:tblGrid>
              <a:tr h="1440160">
                <a:tc gridSpan="2">
                  <a:txBody>
                    <a:bodyPr/>
                    <a:lstStyle/>
                    <a:p>
                      <a:pPr algn="ctr"/>
                      <a:endParaRPr lang="tr-TR" dirty="0" smtClean="0"/>
                    </a:p>
                    <a:p>
                      <a:pPr algn="ctr"/>
                      <a:r>
                        <a:rPr lang="tr-TR" sz="2000" b="1" dirty="0" smtClean="0">
                          <a:solidFill>
                            <a:srgbClr val="FFFF00"/>
                          </a:solidFill>
                        </a:rPr>
                        <a:t>MESLEKİ VE TEKNİK ORTAÖĞRETİM KURUMLARINDA ATP ve AMP MESLEK ALANLARINA GEÇİŞ, TERCİH VE YERLEŞTİRME ÇALIŞMA TAKVİMİ</a:t>
                      </a:r>
                      <a:endParaRPr lang="tr-TR" sz="2000" b="1" dirty="0">
                        <a:solidFill>
                          <a:srgbClr val="FFFF00"/>
                        </a:solidFill>
                      </a:endParaRPr>
                    </a:p>
                  </a:txBody>
                  <a:tcPr/>
                </a:tc>
                <a:tc hMerge="1">
                  <a:txBody>
                    <a:bodyPr/>
                    <a:lstStyle/>
                    <a:p>
                      <a:endParaRPr lang="tr-TR" dirty="0"/>
                    </a:p>
                  </a:txBody>
                  <a:tcPr/>
                </a:tc>
              </a:tr>
              <a:tr h="1440160">
                <a:tc>
                  <a:txBody>
                    <a:bodyPr/>
                    <a:lstStyle/>
                    <a:p>
                      <a:r>
                        <a:rPr lang="tr-TR" dirty="0" smtClean="0"/>
                        <a:t>ATP ve AMP meslek alanlarına ait tercihlerin velilerce ya da EK-1 ve EK-2 </a:t>
                      </a:r>
                      <a:r>
                        <a:rPr lang="tr-TR" dirty="0" err="1" smtClean="0"/>
                        <a:t>yi</a:t>
                      </a:r>
                      <a:r>
                        <a:rPr lang="tr-TR" dirty="0" smtClean="0"/>
                        <a:t> doldurarak tercih başvurusu yapanların okul müdürlüğünce e-Okul Sistemine işlenmesi</a:t>
                      </a:r>
                      <a:endParaRPr lang="tr-TR" dirty="0"/>
                    </a:p>
                  </a:txBody>
                  <a:tcPr/>
                </a:tc>
                <a:tc>
                  <a:txBody>
                    <a:bodyPr/>
                    <a:lstStyle/>
                    <a:p>
                      <a:endParaRPr lang="tr-TR" dirty="0" smtClean="0"/>
                    </a:p>
                    <a:p>
                      <a:endParaRPr lang="tr-TR" dirty="0" smtClean="0"/>
                    </a:p>
                    <a:p>
                      <a:r>
                        <a:rPr lang="tr-TR" dirty="0" smtClean="0"/>
                        <a:t>17-29 Mayıs 2016</a:t>
                      </a:r>
                      <a:endParaRPr lang="tr-TR" dirty="0"/>
                    </a:p>
                  </a:txBody>
                  <a:tcPr/>
                </a:tc>
              </a:tr>
              <a:tr h="1440160">
                <a:tc>
                  <a:txBody>
                    <a:bodyPr/>
                    <a:lstStyle/>
                    <a:p>
                      <a:r>
                        <a:rPr lang="tr-TR" dirty="0" smtClean="0"/>
                        <a:t>Tercih başvurularının okul müdürlüğünce e-Okul Sisteminde Onaylanması</a:t>
                      </a:r>
                      <a:endParaRPr lang="tr-TR" dirty="0"/>
                    </a:p>
                  </a:txBody>
                  <a:tcPr/>
                </a:tc>
                <a:tc>
                  <a:txBody>
                    <a:bodyPr/>
                    <a:lstStyle/>
                    <a:p>
                      <a:endParaRPr lang="tr-TR" dirty="0" smtClean="0"/>
                    </a:p>
                    <a:p>
                      <a:endParaRPr lang="tr-TR" dirty="0" smtClean="0"/>
                    </a:p>
                    <a:p>
                      <a:r>
                        <a:rPr lang="tr-TR" dirty="0" smtClean="0"/>
                        <a:t>17-30 Mayıs 2016</a:t>
                      </a:r>
                      <a:endParaRPr lang="tr-TR" dirty="0"/>
                    </a:p>
                  </a:txBody>
                  <a:tcPr/>
                </a:tc>
              </a:tr>
              <a:tr h="1440160">
                <a:tc>
                  <a:txBody>
                    <a:bodyPr/>
                    <a:lstStyle/>
                    <a:p>
                      <a:r>
                        <a:rPr lang="tr-TR" dirty="0" smtClean="0"/>
                        <a:t>ATP/AMP meslek alanlarına yerleştirme sonuçlarının e-Okul Sisteminde ilanı</a:t>
                      </a:r>
                      <a:endParaRPr lang="tr-TR" dirty="0"/>
                    </a:p>
                  </a:txBody>
                  <a:tcPr/>
                </a:tc>
                <a:tc>
                  <a:txBody>
                    <a:bodyPr/>
                    <a:lstStyle/>
                    <a:p>
                      <a:endParaRPr lang="tr-TR" dirty="0" smtClean="0"/>
                    </a:p>
                    <a:p>
                      <a:endParaRPr lang="tr-TR" dirty="0" smtClean="0"/>
                    </a:p>
                    <a:p>
                      <a:r>
                        <a:rPr lang="tr-TR" dirty="0" smtClean="0"/>
                        <a:t>17 Haziran 2016 15:00</a:t>
                      </a:r>
                      <a:endParaRPr lang="tr-TR" dirty="0"/>
                    </a:p>
                  </a:txBody>
                  <a:tcPr/>
                </a:tc>
              </a:tr>
            </a:tbl>
          </a:graphicData>
        </a:graphic>
      </p:graphicFrame>
    </p:spTree>
    <p:extLst>
      <p:ext uri="{BB962C8B-B14F-4D97-AF65-F5344CB8AC3E}">
        <p14:creationId xmlns:p14="http://schemas.microsoft.com/office/powerpoint/2010/main" xmlns="" val="623784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7030A0"/>
                </a:solidFill>
              </a:rPr>
              <a:t>ATP MESLEK ALANLARINA GEÇİŞ KOŞULLARI</a:t>
            </a:r>
          </a:p>
        </p:txBody>
      </p:sp>
      <p:sp>
        <p:nvSpPr>
          <p:cNvPr id="3" name="İçerik Yer Tutucusu 2"/>
          <p:cNvSpPr>
            <a:spLocks noGrp="1"/>
          </p:cNvSpPr>
          <p:nvPr>
            <p:ph idx="1"/>
          </p:nvPr>
        </p:nvSpPr>
        <p:spPr>
          <a:xfrm>
            <a:off x="457200" y="1600200"/>
            <a:ext cx="8435280" cy="4781128"/>
          </a:xfrm>
        </p:spPr>
        <p:txBody>
          <a:bodyPr>
            <a:normAutofit fontScale="62500" lnSpcReduction="20000"/>
          </a:bodyPr>
          <a:lstStyle/>
          <a:p>
            <a:r>
              <a:rPr lang="tr-TR" dirty="0"/>
              <a:t>Mesleki ve teknik Anadolu liselerinin Anadolu teknik programına geçmek isteyen öğrenciler başvuru yapabilecek, ancak ortaöğretim kurumlarının 9 uncu sınıfını doğrudan geçen ve yılsonu başarı puanı en az 55 olan öğrencilerin başvuruları geçerli sayılacaktır</a:t>
            </a:r>
            <a:r>
              <a:rPr lang="tr-TR" dirty="0" smtClean="0"/>
              <a:t>.</a:t>
            </a:r>
          </a:p>
          <a:p>
            <a:endParaRPr lang="tr-TR" dirty="0"/>
          </a:p>
          <a:p>
            <a:r>
              <a:rPr lang="tr-TR" dirty="0"/>
              <a:t>Öğrenciler, 9 uncu sınıf matematik, fizik, kimya, biyoloji ile dil ve anlatım derslerinin yılsonu başarı puanları toplamının aritmetik ortalamasına göre sıralanırlar ve oluşan puanlarına göre yerleştirilirler</a:t>
            </a:r>
            <a:r>
              <a:rPr lang="tr-TR" dirty="0" smtClean="0"/>
              <a:t>.</a:t>
            </a:r>
          </a:p>
          <a:p>
            <a:endParaRPr lang="tr-TR" dirty="0"/>
          </a:p>
          <a:p>
            <a:r>
              <a:rPr lang="tr-TR" dirty="0"/>
              <a:t>9 uncu sınıf yılsonu başarı puanı eşit olan öğrencilerden sırasıyla matematik, fizik, kimya, biyoloji ile dil ve anlatım derslerinin yılsonu başarı puanı yüksek olanlara öncelik verilir</a:t>
            </a:r>
            <a:r>
              <a:rPr lang="tr-TR" dirty="0" smtClean="0"/>
              <a:t>.</a:t>
            </a:r>
          </a:p>
          <a:p>
            <a:endParaRPr lang="tr-TR" dirty="0"/>
          </a:p>
          <a:p>
            <a:r>
              <a:rPr lang="tr-TR" dirty="0"/>
              <a:t>ATP meslek alanlarına geçmek isteyen öğrenciler, kendi okulları dışında diğer okullarda bulunan ATP meslek alanlarını da seçebilirler. ATP </a:t>
            </a:r>
            <a:r>
              <a:rPr lang="tr-TR" dirty="0" err="1"/>
              <a:t>na</a:t>
            </a:r>
            <a:r>
              <a:rPr lang="tr-TR" dirty="0"/>
              <a:t> mesleki ve teknik Anadolu liseleri dışındaki diğer okulların 9 uncu sınıfını doğrudan geçen öğrenciler de başvurabilir.</a:t>
            </a:r>
          </a:p>
        </p:txBody>
      </p:sp>
    </p:spTree>
    <p:extLst>
      <p:ext uri="{BB962C8B-B14F-4D97-AF65-F5344CB8AC3E}">
        <p14:creationId xmlns:p14="http://schemas.microsoft.com/office/powerpoint/2010/main" xmlns="" val="3674263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7030A0"/>
                </a:solidFill>
              </a:rPr>
              <a:t>AMP MESLEK ALANLARINA GEÇİŞ KOŞULLARI</a:t>
            </a:r>
          </a:p>
        </p:txBody>
      </p:sp>
      <p:sp>
        <p:nvSpPr>
          <p:cNvPr id="3" name="İçerik Yer Tutucusu 2"/>
          <p:cNvSpPr>
            <a:spLocks noGrp="1"/>
          </p:cNvSpPr>
          <p:nvPr>
            <p:ph idx="1"/>
          </p:nvPr>
        </p:nvSpPr>
        <p:spPr>
          <a:xfrm>
            <a:off x="457200" y="1600200"/>
            <a:ext cx="8229600" cy="4781128"/>
          </a:xfrm>
        </p:spPr>
        <p:txBody>
          <a:bodyPr>
            <a:normAutofit fontScale="55000" lnSpcReduction="20000"/>
          </a:bodyPr>
          <a:lstStyle/>
          <a:p>
            <a:r>
              <a:rPr lang="tr-TR" dirty="0"/>
              <a:t>Alana yerleştirme puanı, öğrencinin 9 uncu sınıf yılsonu başarı puanının %60 ı ile ortaokul sınıflarının yılsonu başarı puanlarının aritmetik ortalamasının %40 ı toplanarak belirlenir</a:t>
            </a:r>
            <a:r>
              <a:rPr lang="tr-TR" dirty="0" smtClean="0"/>
              <a:t>.</a:t>
            </a:r>
          </a:p>
          <a:p>
            <a:endParaRPr lang="tr-TR" dirty="0"/>
          </a:p>
          <a:p>
            <a:r>
              <a:rPr lang="tr-TR" dirty="0"/>
              <a:t>AMP meslek alanlarını seçmek isteyen öğrenciler sadece kendi okullarında bulunan alanları öncelik sırasına göre tercih edeceklerdir. Yerleştirme işlemlerinden sonra diğer okullarda kontenjan bulunması ve öğrencinin istediği okula puanının yetmesi durumunda nakil yoluyla geçiş yapabilecektir</a:t>
            </a:r>
            <a:r>
              <a:rPr lang="tr-TR" dirty="0" smtClean="0"/>
              <a:t>.</a:t>
            </a:r>
          </a:p>
          <a:p>
            <a:endParaRPr lang="tr-TR" dirty="0"/>
          </a:p>
          <a:p>
            <a:r>
              <a:rPr lang="tr-TR" dirty="0"/>
              <a:t>Anne ve/veya babasına ait çalışır durumda bir işyeri bulunanlar istemeleri hâlinde; işyerini ve mesleğini ilgili meslek kuruluşlarından belgelendirmeleri şartıyla bu işyerindeki meslekle ilgili alana tercihleri doğrultusunda yerleştirme yapılacaktır</a:t>
            </a:r>
            <a:r>
              <a:rPr lang="tr-TR" dirty="0" smtClean="0"/>
              <a:t>.</a:t>
            </a:r>
          </a:p>
          <a:p>
            <a:endParaRPr lang="tr-TR" dirty="0"/>
          </a:p>
          <a:p>
            <a:r>
              <a:rPr lang="tr-TR" dirty="0"/>
              <a:t>ATP ve AMP meslek alanlarına geçişlerde öğrencinin sağlık durumunun geçmek istediği alanın öğrenimine elverişli olması esastır. Sağlık durumunun geçmek istediği alanın öğrenimine elverişli olmadığı sonradan </a:t>
            </a:r>
            <a:r>
              <a:rPr lang="tr-TR" dirty="0" err="1"/>
              <a:t>tesbit</a:t>
            </a:r>
            <a:r>
              <a:rPr lang="tr-TR" dirty="0"/>
              <a:t> edilen öğrencilerden programın özelliğine göre sağlık/sağlık kurulu raporu istenir. İstenen raporu temin edemeyen öğrenciler en geç 10 uncu sınıf birinci dönemin sonuna kadar durumlarına uygun başka meslek alanlarına </a:t>
            </a:r>
            <a:r>
              <a:rPr lang="tr-TR" dirty="0" smtClean="0"/>
              <a:t>yönlendirir</a:t>
            </a:r>
            <a:r>
              <a:rPr lang="tr-TR" dirty="0"/>
              <a:t>.</a:t>
            </a:r>
          </a:p>
        </p:txBody>
      </p:sp>
    </p:spTree>
    <p:extLst>
      <p:ext uri="{BB962C8B-B14F-4D97-AF65-F5344CB8AC3E}">
        <p14:creationId xmlns:p14="http://schemas.microsoft.com/office/powerpoint/2010/main" xmlns="" val="131321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7030A0"/>
                </a:solidFill>
              </a:rPr>
              <a:t>TERCİH İŞLEMLERİ</a:t>
            </a:r>
          </a:p>
        </p:txBody>
      </p:sp>
      <p:sp>
        <p:nvSpPr>
          <p:cNvPr id="3" name="İçerik Yer Tutucusu 2"/>
          <p:cNvSpPr>
            <a:spLocks noGrp="1"/>
          </p:cNvSpPr>
          <p:nvPr>
            <p:ph idx="1"/>
          </p:nvPr>
        </p:nvSpPr>
        <p:spPr/>
        <p:txBody>
          <a:bodyPr>
            <a:normAutofit fontScale="92500" lnSpcReduction="10000"/>
          </a:bodyPr>
          <a:lstStyle/>
          <a:p>
            <a:r>
              <a:rPr lang="tr-TR" dirty="0"/>
              <a:t>Tercihler 17-30 Mayıs 2016 tarihleri arasında yapılacaktır</a:t>
            </a:r>
            <a:r>
              <a:rPr lang="tr-TR" dirty="0" smtClean="0"/>
              <a:t>.</a:t>
            </a:r>
          </a:p>
          <a:p>
            <a:pPr marL="0" indent="0">
              <a:buNone/>
            </a:pPr>
            <a:endParaRPr lang="tr-TR" dirty="0"/>
          </a:p>
          <a:p>
            <a:r>
              <a:rPr lang="tr-TR" dirty="0"/>
              <a:t>Tercih işlemleri veli tarafından bireysel olarak e-Okul Sistemi üzerinden yapılacaktır. Ancak internetten başvuru yapamayan veliler için EK-1 ve/veya EK-2 formların doldurulup imzalı olarak okul idaresine verilmesi durumunda veli adına okul idaresince de bireysel başvuru ekranından başvuru yapılabilecektir.</a:t>
            </a:r>
          </a:p>
        </p:txBody>
      </p:sp>
    </p:spTree>
    <p:extLst>
      <p:ext uri="{BB962C8B-B14F-4D97-AF65-F5344CB8AC3E}">
        <p14:creationId xmlns:p14="http://schemas.microsoft.com/office/powerpoint/2010/main" xmlns="" val="232181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264695"/>
          </a:xfrm>
        </p:spPr>
        <p:txBody>
          <a:bodyPr>
            <a:normAutofit fontScale="55000" lnSpcReduction="20000"/>
          </a:bodyPr>
          <a:lstStyle/>
          <a:p>
            <a:r>
              <a:rPr lang="tr-TR" dirty="0"/>
              <a:t>Tercih başvurusu, ilan edilen meslek alanının tercih kodunun adayın öncelik sırasına göre sisteme girilmesiyle olacaktır</a:t>
            </a:r>
            <a:r>
              <a:rPr lang="tr-TR" dirty="0" smtClean="0"/>
              <a:t>.</a:t>
            </a:r>
          </a:p>
          <a:p>
            <a:pPr marL="0" indent="0">
              <a:buNone/>
            </a:pPr>
            <a:endParaRPr lang="tr-TR" dirty="0"/>
          </a:p>
          <a:p>
            <a:r>
              <a:rPr lang="tr-TR" dirty="0"/>
              <a:t>ATP için tercih yapacak adaylar aynı zamanda kendi okullarında bulunan AMP meslek alanları için de tercih yapacaklardır</a:t>
            </a:r>
            <a:r>
              <a:rPr lang="tr-TR" dirty="0" smtClean="0"/>
              <a:t>.</a:t>
            </a:r>
          </a:p>
          <a:p>
            <a:endParaRPr lang="tr-TR" dirty="0"/>
          </a:p>
          <a:p>
            <a:r>
              <a:rPr lang="tr-TR" dirty="0" smtClean="0"/>
              <a:t>Değişik </a:t>
            </a:r>
            <a:r>
              <a:rPr lang="tr-TR" dirty="0"/>
              <a:t>nedenlerle süresi içinde tercih başvurusu yapamayan aday, bulunduğu okulda MBY sınavı ile öğrenci alan okulların dışında öğrencinin kayıtlı bulunduğu eğitim bölgesinde kontenjan açığı bulunan AMP meslek alanlarından birisine puanı esas alınarak merkezi olarak yerleştirilir.</a:t>
            </a:r>
          </a:p>
          <a:p>
            <a:endParaRPr lang="tr-TR" dirty="0" smtClean="0"/>
          </a:p>
          <a:p>
            <a:r>
              <a:rPr lang="tr-TR" dirty="0" smtClean="0"/>
              <a:t>e-Okul </a:t>
            </a:r>
            <a:r>
              <a:rPr lang="tr-TR" dirty="0"/>
              <a:t>Sistemine meslek alanı tercihleri girilmemiş öğrenciler merkezi yerleştirme ile yerleştirilemeyeceğinden tüm öğrencilerin tercih yapması sağlanacaktır</a:t>
            </a:r>
            <a:r>
              <a:rPr lang="tr-TR" dirty="0" smtClean="0"/>
              <a:t>.</a:t>
            </a:r>
          </a:p>
          <a:p>
            <a:endParaRPr lang="tr-TR" dirty="0"/>
          </a:p>
          <a:p>
            <a:r>
              <a:rPr lang="tr-TR" dirty="0"/>
              <a:t>Yapılan tercih başvuruları okul müdürlüğü tarafından elektronik olarak onaylanacaktır. Tercihlerle ilgili varsa her türlü düzeltme elektronik onaylamadan önce yapılacaktır</a:t>
            </a:r>
            <a:r>
              <a:rPr lang="tr-TR" dirty="0" smtClean="0"/>
              <a:t>.</a:t>
            </a:r>
          </a:p>
          <a:p>
            <a:pPr marL="0" indent="0">
              <a:buNone/>
            </a:pPr>
            <a:endParaRPr lang="tr-TR" dirty="0"/>
          </a:p>
          <a:p>
            <a:r>
              <a:rPr lang="tr-TR" dirty="0"/>
              <a:t>Elektronik ortamda onaylanan tercih listesinin çıktısı alınarak okul müdürlüğü yetkilisi ile veli tarafından imzalandıktan sonra aslı okulda saklanacak ve bir nüshası imza karşılığı veliye verilecektir</a:t>
            </a:r>
            <a:r>
              <a:rPr lang="tr-TR" dirty="0" smtClean="0"/>
              <a:t>.</a:t>
            </a:r>
          </a:p>
          <a:p>
            <a:pPr marL="0" indent="0">
              <a:buNone/>
            </a:pPr>
            <a:endParaRPr lang="tr-TR" dirty="0"/>
          </a:p>
          <a:p>
            <a:r>
              <a:rPr lang="tr-TR" dirty="0"/>
              <a:t>Tercih ve yerleştirme ile ilgili bilgilendirmeler http://www.meb.gov.tr, http://mtegm.meb.gov.tr adreslerinden başvuru, tercih ve yerleştirme işlemleri ise https://eokul.meb.gov.tr adresinden yapılacaktır.</a:t>
            </a:r>
          </a:p>
        </p:txBody>
      </p:sp>
    </p:spTree>
    <p:extLst>
      <p:ext uri="{BB962C8B-B14F-4D97-AF65-F5344CB8AC3E}">
        <p14:creationId xmlns:p14="http://schemas.microsoft.com/office/powerpoint/2010/main" xmlns="" val="154824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ÇAĞIL\Desktop\sil\adl.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79713" y="0"/>
            <a:ext cx="5184576" cy="666936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800</Words>
  <Application>Microsoft Office PowerPoint</Application>
  <PresentationFormat>Ekran Gösterisi (4:3)</PresentationFormat>
  <Paragraphs>283</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SUR MESLEKİ VE TEKNİK ANADOLU LİSESİ</vt:lpstr>
      <vt:lpstr>Slayt 2</vt:lpstr>
      <vt:lpstr>KISALTMALAR</vt:lpstr>
      <vt:lpstr>Slayt 4</vt:lpstr>
      <vt:lpstr>ATP MESLEK ALANLARINA GEÇİŞ KOŞULLARI</vt:lpstr>
      <vt:lpstr>AMP MESLEK ALANLARINA GEÇİŞ KOŞULLARI</vt:lpstr>
      <vt:lpstr>TERCİH İŞLEMLERİ</vt:lpstr>
      <vt:lpstr>Slayt 8</vt:lpstr>
      <vt:lpstr>Slayt 9</vt:lpstr>
      <vt:lpstr>Slayt 10</vt:lpstr>
      <vt:lpstr>YERLEŞTİRME İŞLEMLERİ</vt:lpstr>
      <vt:lpstr>YERLEŞTİRME SONUÇLARININ İLANI</vt:lpstr>
      <vt:lpstr>Slayt 13</vt:lpstr>
      <vt:lpstr>Slayt 14</vt:lpstr>
      <vt:lpstr>Slayt 15</vt:lpstr>
      <vt:lpstr>Slayt 16</vt:lpstr>
      <vt:lpstr>Slayt 17</vt:lpstr>
      <vt:lpstr>Slayt 18</vt:lpstr>
      <vt:lpstr>Slayt 19</vt:lpstr>
      <vt:lpstr>Slayt 20</vt:lpstr>
      <vt:lpstr>Slayt 21</vt:lpstr>
      <vt:lpstr>Slayt 22</vt:lpstr>
      <vt:lpstr>Hazırlayan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 MESLEKİ VE TEKNİK ANADOLU LİSESİ</dc:title>
  <dc:creator>AMED</dc:creator>
  <cp:lastModifiedBy>rehberlik</cp:lastModifiedBy>
  <cp:revision>12</cp:revision>
  <dcterms:created xsi:type="dcterms:W3CDTF">2016-05-02T17:50:08Z</dcterms:created>
  <dcterms:modified xsi:type="dcterms:W3CDTF">2016-05-03T05:50:56Z</dcterms:modified>
</cp:coreProperties>
</file>